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77" r:id="rId12"/>
    <p:sldId id="278" r:id="rId13"/>
    <p:sldId id="279" r:id="rId14"/>
    <p:sldId id="280" r:id="rId15"/>
    <p:sldId id="281" r:id="rId16"/>
    <p:sldId id="266" r:id="rId17"/>
    <p:sldId id="267" r:id="rId18"/>
    <p:sldId id="268" r:id="rId19"/>
    <p:sldId id="269" r:id="rId20"/>
    <p:sldId id="270" r:id="rId21"/>
    <p:sldId id="271" r:id="rId22"/>
    <p:sldId id="272" r:id="rId23"/>
    <p:sldId id="273" r:id="rId24"/>
    <p:sldId id="274" r:id="rId25"/>
    <p:sldId id="275" r:id="rId26"/>
    <p:sldId id="276" r:id="rId2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sh Brow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4799CE-FF8D-4421-A238-4AF283D332ED}" v="12" dt="2021-01-28T09:48:09.3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6" d="100"/>
          <a:sy n="136" d="100"/>
        </p:scale>
        <p:origin x="89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 Brown" userId="0f8caaea6779a311" providerId="LiveId" clId="{614799CE-FF8D-4421-A238-4AF283D332ED}"/>
    <pc:docChg chg="custSel addSld modSld">
      <pc:chgData name="Josh Brown" userId="0f8caaea6779a311" providerId="LiveId" clId="{614799CE-FF8D-4421-A238-4AF283D332ED}" dt="2021-01-28T09:48:10.379" v="157" actId="962"/>
      <pc:docMkLst>
        <pc:docMk/>
      </pc:docMkLst>
      <pc:sldChg chg="addSp delSp modSp mod">
        <pc:chgData name="Josh Brown" userId="0f8caaea6779a311" providerId="LiveId" clId="{614799CE-FF8D-4421-A238-4AF283D332ED}" dt="2021-01-27T10:47:24.347" v="132" actId="478"/>
        <pc:sldMkLst>
          <pc:docMk/>
          <pc:sldMk cId="0" sldId="256"/>
        </pc:sldMkLst>
        <pc:spChg chg="mod">
          <ac:chgData name="Josh Brown" userId="0f8caaea6779a311" providerId="LiveId" clId="{614799CE-FF8D-4421-A238-4AF283D332ED}" dt="2021-01-27T10:24:42.006" v="122" actId="1076"/>
          <ac:spMkLst>
            <pc:docMk/>
            <pc:sldMk cId="0" sldId="256"/>
            <ac:spMk id="54" creationId="{00000000-0000-0000-0000-000000000000}"/>
          </ac:spMkLst>
        </pc:spChg>
        <pc:spChg chg="del">
          <ac:chgData name="Josh Brown" userId="0f8caaea6779a311" providerId="LiveId" clId="{614799CE-FF8D-4421-A238-4AF283D332ED}" dt="2021-01-27T10:47:24.347" v="132" actId="478"/>
          <ac:spMkLst>
            <pc:docMk/>
            <pc:sldMk cId="0" sldId="256"/>
            <ac:spMk id="57" creationId="{00000000-0000-0000-0000-000000000000}"/>
          </ac:spMkLst>
        </pc:spChg>
        <pc:picChg chg="add mod">
          <ac:chgData name="Josh Brown" userId="0f8caaea6779a311" providerId="LiveId" clId="{614799CE-FF8D-4421-A238-4AF283D332ED}" dt="2021-01-27T10:24:50.473" v="123" actId="1076"/>
          <ac:picMkLst>
            <pc:docMk/>
            <pc:sldMk cId="0" sldId="256"/>
            <ac:picMk id="2" creationId="{3A35CAC8-95AF-4083-B52A-888844294028}"/>
          </ac:picMkLst>
        </pc:picChg>
      </pc:sldChg>
      <pc:sldChg chg="delSp mod">
        <pc:chgData name="Josh Brown" userId="0f8caaea6779a311" providerId="LiveId" clId="{614799CE-FF8D-4421-A238-4AF283D332ED}" dt="2021-01-27T10:16:27.929" v="0" actId="478"/>
        <pc:sldMkLst>
          <pc:docMk/>
          <pc:sldMk cId="0" sldId="257"/>
        </pc:sldMkLst>
        <pc:spChg chg="del">
          <ac:chgData name="Josh Brown" userId="0f8caaea6779a311" providerId="LiveId" clId="{614799CE-FF8D-4421-A238-4AF283D332ED}" dt="2021-01-27T10:16:27.929" v="0" actId="478"/>
          <ac:spMkLst>
            <pc:docMk/>
            <pc:sldMk cId="0" sldId="257"/>
            <ac:spMk id="64" creationId="{00000000-0000-0000-0000-000000000000}"/>
          </ac:spMkLst>
        </pc:spChg>
      </pc:sldChg>
      <pc:sldChg chg="delSp mod">
        <pc:chgData name="Josh Brown" userId="0f8caaea6779a311" providerId="LiveId" clId="{614799CE-FF8D-4421-A238-4AF283D332ED}" dt="2021-01-27T10:16:32.119" v="1" actId="478"/>
        <pc:sldMkLst>
          <pc:docMk/>
          <pc:sldMk cId="0" sldId="258"/>
        </pc:sldMkLst>
        <pc:spChg chg="del">
          <ac:chgData name="Josh Brown" userId="0f8caaea6779a311" providerId="LiveId" clId="{614799CE-FF8D-4421-A238-4AF283D332ED}" dt="2021-01-27T10:16:32.119" v="1" actId="478"/>
          <ac:spMkLst>
            <pc:docMk/>
            <pc:sldMk cId="0" sldId="258"/>
            <ac:spMk id="82" creationId="{00000000-0000-0000-0000-000000000000}"/>
          </ac:spMkLst>
        </pc:spChg>
      </pc:sldChg>
      <pc:sldChg chg="delSp mod">
        <pc:chgData name="Josh Brown" userId="0f8caaea6779a311" providerId="LiveId" clId="{614799CE-FF8D-4421-A238-4AF283D332ED}" dt="2021-01-27T10:32:23.328" v="124" actId="478"/>
        <pc:sldMkLst>
          <pc:docMk/>
          <pc:sldMk cId="0" sldId="259"/>
        </pc:sldMkLst>
        <pc:spChg chg="del">
          <ac:chgData name="Josh Brown" userId="0f8caaea6779a311" providerId="LiveId" clId="{614799CE-FF8D-4421-A238-4AF283D332ED}" dt="2021-01-27T10:16:43.551" v="2" actId="478"/>
          <ac:spMkLst>
            <pc:docMk/>
            <pc:sldMk cId="0" sldId="259"/>
            <ac:spMk id="92" creationId="{00000000-0000-0000-0000-000000000000}"/>
          </ac:spMkLst>
        </pc:spChg>
        <pc:spChg chg="del">
          <ac:chgData name="Josh Brown" userId="0f8caaea6779a311" providerId="LiveId" clId="{614799CE-FF8D-4421-A238-4AF283D332ED}" dt="2021-01-27T10:32:23.328" v="124" actId="478"/>
          <ac:spMkLst>
            <pc:docMk/>
            <pc:sldMk cId="0" sldId="259"/>
            <ac:spMk id="96" creationId="{00000000-0000-0000-0000-000000000000}"/>
          </ac:spMkLst>
        </pc:spChg>
      </pc:sldChg>
      <pc:sldChg chg="delSp mod">
        <pc:chgData name="Josh Brown" userId="0f8caaea6779a311" providerId="LiveId" clId="{614799CE-FF8D-4421-A238-4AF283D332ED}" dt="2021-01-27T10:16:47.435" v="3" actId="478"/>
        <pc:sldMkLst>
          <pc:docMk/>
          <pc:sldMk cId="0" sldId="260"/>
        </pc:sldMkLst>
        <pc:spChg chg="del">
          <ac:chgData name="Josh Brown" userId="0f8caaea6779a311" providerId="LiveId" clId="{614799CE-FF8D-4421-A238-4AF283D332ED}" dt="2021-01-27T10:16:47.435" v="3" actId="478"/>
          <ac:spMkLst>
            <pc:docMk/>
            <pc:sldMk cId="0" sldId="260"/>
            <ac:spMk id="102" creationId="{00000000-0000-0000-0000-000000000000}"/>
          </ac:spMkLst>
        </pc:spChg>
      </pc:sldChg>
      <pc:sldChg chg="delSp mod">
        <pc:chgData name="Josh Brown" userId="0f8caaea6779a311" providerId="LiveId" clId="{614799CE-FF8D-4421-A238-4AF283D332ED}" dt="2021-01-27T10:16:51.620" v="4" actId="478"/>
        <pc:sldMkLst>
          <pc:docMk/>
          <pc:sldMk cId="0" sldId="261"/>
        </pc:sldMkLst>
        <pc:spChg chg="del">
          <ac:chgData name="Josh Brown" userId="0f8caaea6779a311" providerId="LiveId" clId="{614799CE-FF8D-4421-A238-4AF283D332ED}" dt="2021-01-27T10:16:51.620" v="4" actId="478"/>
          <ac:spMkLst>
            <pc:docMk/>
            <pc:sldMk cId="0" sldId="261"/>
            <ac:spMk id="112" creationId="{00000000-0000-0000-0000-000000000000}"/>
          </ac:spMkLst>
        </pc:spChg>
      </pc:sldChg>
      <pc:sldChg chg="delSp mod">
        <pc:chgData name="Josh Brown" userId="0f8caaea6779a311" providerId="LiveId" clId="{614799CE-FF8D-4421-A238-4AF283D332ED}" dt="2021-01-27T10:32:32.956" v="125" actId="478"/>
        <pc:sldMkLst>
          <pc:docMk/>
          <pc:sldMk cId="0" sldId="262"/>
        </pc:sldMkLst>
        <pc:spChg chg="del">
          <ac:chgData name="Josh Brown" userId="0f8caaea6779a311" providerId="LiveId" clId="{614799CE-FF8D-4421-A238-4AF283D332ED}" dt="2021-01-27T10:17:00.483" v="5" actId="478"/>
          <ac:spMkLst>
            <pc:docMk/>
            <pc:sldMk cId="0" sldId="262"/>
            <ac:spMk id="153" creationId="{00000000-0000-0000-0000-000000000000}"/>
          </ac:spMkLst>
        </pc:spChg>
        <pc:spChg chg="del">
          <ac:chgData name="Josh Brown" userId="0f8caaea6779a311" providerId="LiveId" clId="{614799CE-FF8D-4421-A238-4AF283D332ED}" dt="2021-01-27T10:32:32.956" v="125" actId="478"/>
          <ac:spMkLst>
            <pc:docMk/>
            <pc:sldMk cId="0" sldId="262"/>
            <ac:spMk id="156" creationId="{00000000-0000-0000-0000-000000000000}"/>
          </ac:spMkLst>
        </pc:spChg>
      </pc:sldChg>
      <pc:sldChg chg="delSp mod">
        <pc:chgData name="Josh Brown" userId="0f8caaea6779a311" providerId="LiveId" clId="{614799CE-FF8D-4421-A238-4AF283D332ED}" dt="2021-01-27T10:17:04.865" v="6" actId="478"/>
        <pc:sldMkLst>
          <pc:docMk/>
          <pc:sldMk cId="0" sldId="263"/>
        </pc:sldMkLst>
        <pc:spChg chg="del">
          <ac:chgData name="Josh Brown" userId="0f8caaea6779a311" providerId="LiveId" clId="{614799CE-FF8D-4421-A238-4AF283D332ED}" dt="2021-01-27T10:17:04.865" v="6" actId="478"/>
          <ac:spMkLst>
            <pc:docMk/>
            <pc:sldMk cId="0" sldId="263"/>
            <ac:spMk id="166" creationId="{00000000-0000-0000-0000-000000000000}"/>
          </ac:spMkLst>
        </pc:spChg>
      </pc:sldChg>
      <pc:sldChg chg="delSp mod">
        <pc:chgData name="Josh Brown" userId="0f8caaea6779a311" providerId="LiveId" clId="{614799CE-FF8D-4421-A238-4AF283D332ED}" dt="2021-01-27T10:17:10.454" v="7" actId="478"/>
        <pc:sldMkLst>
          <pc:docMk/>
          <pc:sldMk cId="0" sldId="264"/>
        </pc:sldMkLst>
        <pc:spChg chg="del">
          <ac:chgData name="Josh Brown" userId="0f8caaea6779a311" providerId="LiveId" clId="{614799CE-FF8D-4421-A238-4AF283D332ED}" dt="2021-01-27T10:17:10.454" v="7" actId="478"/>
          <ac:spMkLst>
            <pc:docMk/>
            <pc:sldMk cId="0" sldId="264"/>
            <ac:spMk id="191" creationId="{00000000-0000-0000-0000-000000000000}"/>
          </ac:spMkLst>
        </pc:spChg>
      </pc:sldChg>
      <pc:sldChg chg="addSp delSp modSp mod">
        <pc:chgData name="Josh Brown" userId="0f8caaea6779a311" providerId="LiveId" clId="{614799CE-FF8D-4421-A238-4AF283D332ED}" dt="2021-01-28T09:47:16.906" v="142" actId="962"/>
        <pc:sldMkLst>
          <pc:docMk/>
          <pc:sldMk cId="0" sldId="265"/>
        </pc:sldMkLst>
        <pc:spChg chg="add del mod">
          <ac:chgData name="Josh Brown" userId="0f8caaea6779a311" providerId="LiveId" clId="{614799CE-FF8D-4421-A238-4AF283D332ED}" dt="2021-01-28T09:46:50.079" v="134" actId="478"/>
          <ac:spMkLst>
            <pc:docMk/>
            <pc:sldMk cId="0" sldId="265"/>
            <ac:spMk id="3" creationId="{7D25C620-8262-4B81-B5D4-42209058AFC5}"/>
          </ac:spMkLst>
        </pc:spChg>
        <pc:spChg chg="del">
          <ac:chgData name="Josh Brown" userId="0f8caaea6779a311" providerId="LiveId" clId="{614799CE-FF8D-4421-A238-4AF283D332ED}" dt="2021-01-28T09:46:48.824" v="133" actId="478"/>
          <ac:spMkLst>
            <pc:docMk/>
            <pc:sldMk cId="0" sldId="265"/>
            <ac:spMk id="210" creationId="{00000000-0000-0000-0000-000000000000}"/>
          </ac:spMkLst>
        </pc:spChg>
        <pc:spChg chg="del">
          <ac:chgData name="Josh Brown" userId="0f8caaea6779a311" providerId="LiveId" clId="{614799CE-FF8D-4421-A238-4AF283D332ED}" dt="2021-01-27T10:17:14.330" v="8" actId="478"/>
          <ac:spMkLst>
            <pc:docMk/>
            <pc:sldMk cId="0" sldId="265"/>
            <ac:spMk id="212" creationId="{00000000-0000-0000-0000-000000000000}"/>
          </ac:spMkLst>
        </pc:spChg>
        <pc:picChg chg="add mod">
          <ac:chgData name="Josh Brown" userId="0f8caaea6779a311" providerId="LiveId" clId="{614799CE-FF8D-4421-A238-4AF283D332ED}" dt="2021-01-28T09:47:16.906" v="142" actId="962"/>
          <ac:picMkLst>
            <pc:docMk/>
            <pc:sldMk cId="0" sldId="265"/>
            <ac:picMk id="5" creationId="{D90CD5F7-3A05-48C0-A6AC-01D8BEEFE747}"/>
          </ac:picMkLst>
        </pc:picChg>
      </pc:sldChg>
      <pc:sldChg chg="delSp mod">
        <pc:chgData name="Josh Brown" userId="0f8caaea6779a311" providerId="LiveId" clId="{614799CE-FF8D-4421-A238-4AF283D332ED}" dt="2021-01-27T10:32:44.973" v="126" actId="478"/>
        <pc:sldMkLst>
          <pc:docMk/>
          <pc:sldMk cId="0" sldId="266"/>
        </pc:sldMkLst>
        <pc:spChg chg="del">
          <ac:chgData name="Josh Brown" userId="0f8caaea6779a311" providerId="LiveId" clId="{614799CE-FF8D-4421-A238-4AF283D332ED}" dt="2021-01-27T10:17:20.107" v="9" actId="478"/>
          <ac:spMkLst>
            <pc:docMk/>
            <pc:sldMk cId="0" sldId="266"/>
            <ac:spMk id="219" creationId="{00000000-0000-0000-0000-000000000000}"/>
          </ac:spMkLst>
        </pc:spChg>
        <pc:spChg chg="del">
          <ac:chgData name="Josh Brown" userId="0f8caaea6779a311" providerId="LiveId" clId="{614799CE-FF8D-4421-A238-4AF283D332ED}" dt="2021-01-27T10:32:44.973" v="126" actId="478"/>
          <ac:spMkLst>
            <pc:docMk/>
            <pc:sldMk cId="0" sldId="266"/>
            <ac:spMk id="222" creationId="{00000000-0000-0000-0000-000000000000}"/>
          </ac:spMkLst>
        </pc:spChg>
      </pc:sldChg>
      <pc:sldChg chg="delSp mod">
        <pc:chgData name="Josh Brown" userId="0f8caaea6779a311" providerId="LiveId" clId="{614799CE-FF8D-4421-A238-4AF283D332ED}" dt="2021-01-27T10:17:23.796" v="10" actId="478"/>
        <pc:sldMkLst>
          <pc:docMk/>
          <pc:sldMk cId="0" sldId="267"/>
        </pc:sldMkLst>
        <pc:spChg chg="del">
          <ac:chgData name="Josh Brown" userId="0f8caaea6779a311" providerId="LiveId" clId="{614799CE-FF8D-4421-A238-4AF283D332ED}" dt="2021-01-27T10:17:23.796" v="10" actId="478"/>
          <ac:spMkLst>
            <pc:docMk/>
            <pc:sldMk cId="0" sldId="267"/>
            <ac:spMk id="228" creationId="{00000000-0000-0000-0000-000000000000}"/>
          </ac:spMkLst>
        </pc:spChg>
      </pc:sldChg>
      <pc:sldChg chg="delSp modSp mod">
        <pc:chgData name="Josh Brown" userId="0f8caaea6779a311" providerId="LiveId" clId="{614799CE-FF8D-4421-A238-4AF283D332ED}" dt="2021-01-27T10:17:27.425" v="12" actId="478"/>
        <pc:sldMkLst>
          <pc:docMk/>
          <pc:sldMk cId="0" sldId="268"/>
        </pc:sldMkLst>
        <pc:spChg chg="del mod">
          <ac:chgData name="Josh Brown" userId="0f8caaea6779a311" providerId="LiveId" clId="{614799CE-FF8D-4421-A238-4AF283D332ED}" dt="2021-01-27T10:17:27.425" v="12" actId="478"/>
          <ac:spMkLst>
            <pc:docMk/>
            <pc:sldMk cId="0" sldId="268"/>
            <ac:spMk id="238" creationId="{00000000-0000-0000-0000-000000000000}"/>
          </ac:spMkLst>
        </pc:spChg>
      </pc:sldChg>
      <pc:sldChg chg="delSp mod">
        <pc:chgData name="Josh Brown" userId="0f8caaea6779a311" providerId="LiveId" clId="{614799CE-FF8D-4421-A238-4AF283D332ED}" dt="2021-01-27T10:17:32.136" v="13" actId="478"/>
        <pc:sldMkLst>
          <pc:docMk/>
          <pc:sldMk cId="0" sldId="269"/>
        </pc:sldMkLst>
        <pc:spChg chg="del">
          <ac:chgData name="Josh Brown" userId="0f8caaea6779a311" providerId="LiveId" clId="{614799CE-FF8D-4421-A238-4AF283D332ED}" dt="2021-01-27T10:17:32.136" v="13" actId="478"/>
          <ac:spMkLst>
            <pc:docMk/>
            <pc:sldMk cId="0" sldId="269"/>
            <ac:spMk id="248" creationId="{00000000-0000-0000-0000-000000000000}"/>
          </ac:spMkLst>
        </pc:spChg>
      </pc:sldChg>
      <pc:sldChg chg="delSp mod">
        <pc:chgData name="Josh Brown" userId="0f8caaea6779a311" providerId="LiveId" clId="{614799CE-FF8D-4421-A238-4AF283D332ED}" dt="2021-01-27T10:17:36.351" v="14" actId="478"/>
        <pc:sldMkLst>
          <pc:docMk/>
          <pc:sldMk cId="0" sldId="270"/>
        </pc:sldMkLst>
        <pc:spChg chg="del">
          <ac:chgData name="Josh Brown" userId="0f8caaea6779a311" providerId="LiveId" clId="{614799CE-FF8D-4421-A238-4AF283D332ED}" dt="2021-01-27T10:17:36.351" v="14" actId="478"/>
          <ac:spMkLst>
            <pc:docMk/>
            <pc:sldMk cId="0" sldId="270"/>
            <ac:spMk id="258" creationId="{00000000-0000-0000-0000-000000000000}"/>
          </ac:spMkLst>
        </pc:spChg>
      </pc:sldChg>
      <pc:sldChg chg="delSp modSp mod">
        <pc:chgData name="Josh Brown" userId="0f8caaea6779a311" providerId="LiveId" clId="{614799CE-FF8D-4421-A238-4AF283D332ED}" dt="2021-01-27T10:33:04.932" v="128" actId="1076"/>
        <pc:sldMkLst>
          <pc:docMk/>
          <pc:sldMk cId="0" sldId="271"/>
        </pc:sldMkLst>
        <pc:spChg chg="del">
          <ac:chgData name="Josh Brown" userId="0f8caaea6779a311" providerId="LiveId" clId="{614799CE-FF8D-4421-A238-4AF283D332ED}" dt="2021-01-27T10:17:41.812" v="15" actId="478"/>
          <ac:spMkLst>
            <pc:docMk/>
            <pc:sldMk cId="0" sldId="271"/>
            <ac:spMk id="268" creationId="{00000000-0000-0000-0000-000000000000}"/>
          </ac:spMkLst>
        </pc:spChg>
        <pc:picChg chg="mod">
          <ac:chgData name="Josh Brown" userId="0f8caaea6779a311" providerId="LiveId" clId="{614799CE-FF8D-4421-A238-4AF283D332ED}" dt="2021-01-27T10:33:04.932" v="128" actId="1076"/>
          <ac:picMkLst>
            <pc:docMk/>
            <pc:sldMk cId="0" sldId="271"/>
            <ac:picMk id="266" creationId="{00000000-0000-0000-0000-000000000000}"/>
          </ac:picMkLst>
        </pc:picChg>
      </pc:sldChg>
      <pc:sldChg chg="delSp mod">
        <pc:chgData name="Josh Brown" userId="0f8caaea6779a311" providerId="LiveId" clId="{614799CE-FF8D-4421-A238-4AF283D332ED}" dt="2021-01-27T10:33:14.598" v="129" actId="478"/>
        <pc:sldMkLst>
          <pc:docMk/>
          <pc:sldMk cId="0" sldId="272"/>
        </pc:sldMkLst>
        <pc:spChg chg="del">
          <ac:chgData name="Josh Brown" userId="0f8caaea6779a311" providerId="LiveId" clId="{614799CE-FF8D-4421-A238-4AF283D332ED}" dt="2021-01-27T10:17:46.295" v="16" actId="478"/>
          <ac:spMkLst>
            <pc:docMk/>
            <pc:sldMk cId="0" sldId="272"/>
            <ac:spMk id="278" creationId="{00000000-0000-0000-0000-000000000000}"/>
          </ac:spMkLst>
        </pc:spChg>
        <pc:spChg chg="del">
          <ac:chgData name="Josh Brown" userId="0f8caaea6779a311" providerId="LiveId" clId="{614799CE-FF8D-4421-A238-4AF283D332ED}" dt="2021-01-27T10:33:14.598" v="129" actId="478"/>
          <ac:spMkLst>
            <pc:docMk/>
            <pc:sldMk cId="0" sldId="272"/>
            <ac:spMk id="281" creationId="{00000000-0000-0000-0000-000000000000}"/>
          </ac:spMkLst>
        </pc:spChg>
      </pc:sldChg>
      <pc:sldChg chg="delSp mod">
        <pc:chgData name="Josh Brown" userId="0f8caaea6779a311" providerId="LiveId" clId="{614799CE-FF8D-4421-A238-4AF283D332ED}" dt="2021-01-27T10:17:50.572" v="17" actId="478"/>
        <pc:sldMkLst>
          <pc:docMk/>
          <pc:sldMk cId="0" sldId="273"/>
        </pc:sldMkLst>
        <pc:spChg chg="del">
          <ac:chgData name="Josh Brown" userId="0f8caaea6779a311" providerId="LiveId" clId="{614799CE-FF8D-4421-A238-4AF283D332ED}" dt="2021-01-27T10:17:50.572" v="17" actId="478"/>
          <ac:spMkLst>
            <pc:docMk/>
            <pc:sldMk cId="0" sldId="273"/>
            <ac:spMk id="289" creationId="{00000000-0000-0000-0000-000000000000}"/>
          </ac:spMkLst>
        </pc:spChg>
      </pc:sldChg>
      <pc:sldChg chg="delSp mod">
        <pc:chgData name="Josh Brown" userId="0f8caaea6779a311" providerId="LiveId" clId="{614799CE-FF8D-4421-A238-4AF283D332ED}" dt="2021-01-27T10:17:54.202" v="18" actId="478"/>
        <pc:sldMkLst>
          <pc:docMk/>
          <pc:sldMk cId="0" sldId="274"/>
        </pc:sldMkLst>
        <pc:spChg chg="del">
          <ac:chgData name="Josh Brown" userId="0f8caaea6779a311" providerId="LiveId" clId="{614799CE-FF8D-4421-A238-4AF283D332ED}" dt="2021-01-27T10:17:54.202" v="18" actId="478"/>
          <ac:spMkLst>
            <pc:docMk/>
            <pc:sldMk cId="0" sldId="274"/>
            <ac:spMk id="297" creationId="{00000000-0000-0000-0000-000000000000}"/>
          </ac:spMkLst>
        </pc:spChg>
      </pc:sldChg>
      <pc:sldChg chg="delSp modSp mod">
        <pc:chgData name="Josh Brown" userId="0f8caaea6779a311" providerId="LiveId" clId="{614799CE-FF8D-4421-A238-4AF283D332ED}" dt="2021-01-27T10:40:43.819" v="131" actId="255"/>
        <pc:sldMkLst>
          <pc:docMk/>
          <pc:sldMk cId="0" sldId="275"/>
        </pc:sldMkLst>
        <pc:spChg chg="mod">
          <ac:chgData name="Josh Brown" userId="0f8caaea6779a311" providerId="LiveId" clId="{614799CE-FF8D-4421-A238-4AF283D332ED}" dt="2021-01-27T10:40:43.819" v="131" actId="255"/>
          <ac:spMkLst>
            <pc:docMk/>
            <pc:sldMk cId="0" sldId="275"/>
            <ac:spMk id="304" creationId="{00000000-0000-0000-0000-000000000000}"/>
          </ac:spMkLst>
        </pc:spChg>
        <pc:spChg chg="del">
          <ac:chgData name="Josh Brown" userId="0f8caaea6779a311" providerId="LiveId" clId="{614799CE-FF8D-4421-A238-4AF283D332ED}" dt="2021-01-27T10:17:57.442" v="19" actId="478"/>
          <ac:spMkLst>
            <pc:docMk/>
            <pc:sldMk cId="0" sldId="275"/>
            <ac:spMk id="305" creationId="{00000000-0000-0000-0000-000000000000}"/>
          </ac:spMkLst>
        </pc:spChg>
      </pc:sldChg>
      <pc:sldChg chg="addSp modSp add mod">
        <pc:chgData name="Josh Brown" userId="0f8caaea6779a311" providerId="LiveId" clId="{614799CE-FF8D-4421-A238-4AF283D332ED}" dt="2021-01-28T09:47:26.627" v="145" actId="962"/>
        <pc:sldMkLst>
          <pc:docMk/>
          <pc:sldMk cId="2072860983" sldId="277"/>
        </pc:sldMkLst>
        <pc:picChg chg="add mod">
          <ac:chgData name="Josh Brown" userId="0f8caaea6779a311" providerId="LiveId" clId="{614799CE-FF8D-4421-A238-4AF283D332ED}" dt="2021-01-28T09:47:26.627" v="145" actId="962"/>
          <ac:picMkLst>
            <pc:docMk/>
            <pc:sldMk cId="2072860983" sldId="277"/>
            <ac:picMk id="3" creationId="{9ED4A93F-C1B7-46D5-BCC6-E030958CDD3B}"/>
          </ac:picMkLst>
        </pc:picChg>
      </pc:sldChg>
      <pc:sldChg chg="addSp modSp add mod">
        <pc:chgData name="Josh Brown" userId="0f8caaea6779a311" providerId="LiveId" clId="{614799CE-FF8D-4421-A238-4AF283D332ED}" dt="2021-01-28T09:47:37.456" v="148" actId="962"/>
        <pc:sldMkLst>
          <pc:docMk/>
          <pc:sldMk cId="1694919050" sldId="278"/>
        </pc:sldMkLst>
        <pc:picChg chg="add mod">
          <ac:chgData name="Josh Brown" userId="0f8caaea6779a311" providerId="LiveId" clId="{614799CE-FF8D-4421-A238-4AF283D332ED}" dt="2021-01-28T09:47:37.456" v="148" actId="962"/>
          <ac:picMkLst>
            <pc:docMk/>
            <pc:sldMk cId="1694919050" sldId="278"/>
            <ac:picMk id="3" creationId="{1EEBF370-35F8-4E9D-A3C4-1359C3BD4077}"/>
          </ac:picMkLst>
        </pc:picChg>
      </pc:sldChg>
      <pc:sldChg chg="addSp modSp add mod">
        <pc:chgData name="Josh Brown" userId="0f8caaea6779a311" providerId="LiveId" clId="{614799CE-FF8D-4421-A238-4AF283D332ED}" dt="2021-01-28T09:47:45.450" v="151" actId="962"/>
        <pc:sldMkLst>
          <pc:docMk/>
          <pc:sldMk cId="1258412827" sldId="279"/>
        </pc:sldMkLst>
        <pc:picChg chg="add mod">
          <ac:chgData name="Josh Brown" userId="0f8caaea6779a311" providerId="LiveId" clId="{614799CE-FF8D-4421-A238-4AF283D332ED}" dt="2021-01-28T09:47:45.450" v="151" actId="962"/>
          <ac:picMkLst>
            <pc:docMk/>
            <pc:sldMk cId="1258412827" sldId="279"/>
            <ac:picMk id="3" creationId="{E95F095E-6CEA-42FB-B7E4-8F74A03BAFF5}"/>
          </ac:picMkLst>
        </pc:picChg>
      </pc:sldChg>
      <pc:sldChg chg="addSp modSp add mod">
        <pc:chgData name="Josh Brown" userId="0f8caaea6779a311" providerId="LiveId" clId="{614799CE-FF8D-4421-A238-4AF283D332ED}" dt="2021-01-28T09:47:58.124" v="154" actId="962"/>
        <pc:sldMkLst>
          <pc:docMk/>
          <pc:sldMk cId="1162575590" sldId="280"/>
        </pc:sldMkLst>
        <pc:picChg chg="add mod">
          <ac:chgData name="Josh Brown" userId="0f8caaea6779a311" providerId="LiveId" clId="{614799CE-FF8D-4421-A238-4AF283D332ED}" dt="2021-01-28T09:47:58.124" v="154" actId="962"/>
          <ac:picMkLst>
            <pc:docMk/>
            <pc:sldMk cId="1162575590" sldId="280"/>
            <ac:picMk id="3" creationId="{A6381337-2025-4620-A480-59D0AFC56EB5}"/>
          </ac:picMkLst>
        </pc:picChg>
      </pc:sldChg>
      <pc:sldChg chg="addSp modSp add mod">
        <pc:chgData name="Josh Brown" userId="0f8caaea6779a311" providerId="LiveId" clId="{614799CE-FF8D-4421-A238-4AF283D332ED}" dt="2021-01-28T09:48:10.379" v="157" actId="962"/>
        <pc:sldMkLst>
          <pc:docMk/>
          <pc:sldMk cId="2278220117" sldId="281"/>
        </pc:sldMkLst>
        <pc:picChg chg="add mod">
          <ac:chgData name="Josh Brown" userId="0f8caaea6779a311" providerId="LiveId" clId="{614799CE-FF8D-4421-A238-4AF283D332ED}" dt="2021-01-28T09:48:10.379" v="157" actId="962"/>
          <ac:picMkLst>
            <pc:docMk/>
            <pc:sldMk cId="2278220117" sldId="281"/>
            <ac:picMk id="3" creationId="{58A7D664-9894-4CA1-B6AA-E9284CC778C0}"/>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21-01-12T15:28:05.721" idx="1">
    <p:pos x="6000" y="0"/>
    <p:text>Session description at https://sched.co/gD2G</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a8e2d43207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a8e2d43207_0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 name="Google Shape;51;ga8e2d43207_0_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1368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3454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7163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7646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544bcfe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544bcfe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8438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a8e2d43207_0_23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5" name="Google Shape;215;ga8e2d43207_0_2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a8e2d43207_0_2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ga8e2d43207_0_2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b7c2066e64_0_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a:solidFill>
                  <a:schemeClr val="dk1"/>
                </a:solidFill>
              </a:rPr>
              <a:t>For funders, the key issue is ‘meeting policy demands’. Policy frameworks apply across the board (openness, reduced burden, measuring funding/research impact etc.), whether internally selected or externally mandated, for example governmental policies in the case of publicly funded bodies.</a:t>
            </a:r>
            <a:endParaRPr sz="18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9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rPr>
              <a:t>For institutions, the primary need is for improvements to research management and support. This was common to leadership, research administration, library services, and infrastructure provision.</a:t>
            </a:r>
            <a:endParaRPr sz="18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9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rPr>
              <a:t>For content platforms, the administrative bottleneck in gathering metadata and subsequent processes is the main issue, whether that is handling payments, matching up versions of outputs, or recording funding attributions. The author experience suffers as a result, end user value is diminished, and overheads are increased. This is a major issue, given the scale of activity.</a:t>
            </a:r>
            <a:endParaRPr sz="18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900">
              <a:solidFill>
                <a:schemeClr val="dk1"/>
              </a:solidFill>
            </a:endParaRPr>
          </a:p>
          <a:p>
            <a:pPr marL="0" lvl="0" indent="0" algn="l" rtl="0">
              <a:lnSpc>
                <a:spcPct val="115000"/>
              </a:lnSpc>
              <a:spcBef>
                <a:spcPts val="0"/>
              </a:spcBef>
              <a:spcAft>
                <a:spcPts val="0"/>
              </a:spcAft>
              <a:buNone/>
            </a:pPr>
            <a:r>
              <a:rPr lang="en" sz="1800">
                <a:solidFill>
                  <a:schemeClr val="dk1"/>
                </a:solidFill>
              </a:rPr>
              <a:t>Throughout the research lifecycle, researchers suffer from a lack of automated processes, low levels of metadata reuse, and time-consuming repetitive administrative tasks. For them, the unifying value proposition is a reduction of this accumulated burden.</a:t>
            </a:r>
            <a:endParaRPr/>
          </a:p>
        </p:txBody>
      </p:sp>
      <p:sp>
        <p:nvSpPr>
          <p:cNvPr id="235" name="Google Shape;235;gb7c2066e64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b7c2066e64_0_1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
        <p:nvSpPr>
          <p:cNvPr id="245" name="Google Shape;245;gb7c2066e64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a8e2d43207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 name="Google Shape;60;ga8e2d43207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These examples represent general changes in the policy landscape. Plan S has been viewed as a specific motivation, particularly when putting together the workflows to support compliance. </a:t>
            </a:r>
            <a:endParaRPr/>
          </a:p>
        </p:txBody>
      </p:sp>
      <p:sp>
        <p:nvSpPr>
          <p:cNvPr id="61" name="Google Shape;61;ga8e2d43207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b7c2066e64_0_2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
        <p:nvSpPr>
          <p:cNvPr id="255" name="Google Shape;255;gb7c2066e64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a8e2d43207_0_25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4" name="Google Shape;264;ga8e2d43207_0_2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b46a190f8f_5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4" name="Google Shape;274;gb46a190f8f_5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b544bcfe7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b544bcfe7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b544bcfe7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b544bcfe7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b544bcfe7e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b544bcfe7e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a8e2d43207_0_2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a8e2d43207_0_2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ga8e2d43207_0_2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a8e2d43207_0_1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ga8e2d43207_0_1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ga8e2d43207_0_1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a8e2d43207_0_12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 name="Google Shape;88;ga8e2d43207_0_1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a8e2d43207_0_13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ga8e2d43207_0_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a8e2d4320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a8e2d43207_0_1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900"/>
              <a:t>Research activity identifier</a:t>
            </a:r>
            <a:endParaRPr/>
          </a:p>
          <a:p>
            <a:pPr marL="285750" lvl="0" indent="-285750" algn="l" rtl="0">
              <a:spcBef>
                <a:spcPts val="0"/>
              </a:spcBef>
              <a:spcAft>
                <a:spcPts val="0"/>
              </a:spcAft>
              <a:buClr>
                <a:schemeClr val="dk1"/>
              </a:buClr>
              <a:buSzPts val="900"/>
              <a:buFont typeface="Arial"/>
              <a:buChar char="•"/>
            </a:pPr>
            <a:r>
              <a:rPr lang="en" sz="900"/>
              <a:t>Identifies collections, not individual objects</a:t>
            </a:r>
            <a:endParaRPr/>
          </a:p>
          <a:p>
            <a:pPr marL="285750" lvl="0" indent="-285750" algn="l" rtl="0">
              <a:spcBef>
                <a:spcPts val="0"/>
              </a:spcBef>
              <a:spcAft>
                <a:spcPts val="0"/>
              </a:spcAft>
              <a:buClr>
                <a:schemeClr val="dk1"/>
              </a:buClr>
              <a:buSzPts val="900"/>
              <a:buFont typeface="Arial"/>
              <a:buChar char="•"/>
            </a:pPr>
            <a:r>
              <a:rPr lang="en" sz="900"/>
              <a:t>Not limited to science eg practice-based research</a:t>
            </a:r>
            <a:endParaRPr/>
          </a:p>
          <a:p>
            <a:pPr marL="0" lvl="0" indent="0" algn="l" rtl="0">
              <a:spcBef>
                <a:spcPts val="0"/>
              </a:spcBef>
              <a:spcAft>
                <a:spcPts val="0"/>
              </a:spcAft>
              <a:buNone/>
            </a:pPr>
            <a:endParaRPr/>
          </a:p>
          <a:p>
            <a:pPr marL="0" lvl="0" indent="0" algn="l" rtl="0">
              <a:spcBef>
                <a:spcPts val="0"/>
              </a:spcBef>
              <a:spcAft>
                <a:spcPts val="0"/>
              </a:spcAft>
              <a:buNone/>
            </a:pPr>
            <a:r>
              <a:rPr lang="en" sz="900"/>
              <a:t>ORCID</a:t>
            </a:r>
            <a:endParaRPr/>
          </a:p>
          <a:p>
            <a:pPr marL="171450" lvl="0" indent="-171450" algn="l" rtl="0">
              <a:spcBef>
                <a:spcPts val="0"/>
              </a:spcBef>
              <a:spcAft>
                <a:spcPts val="0"/>
              </a:spcAft>
              <a:buClr>
                <a:schemeClr val="dk1"/>
              </a:buClr>
              <a:buSzPts val="900"/>
              <a:buFont typeface="Arial"/>
              <a:buChar char="•"/>
            </a:pPr>
            <a:r>
              <a:rPr lang="en" sz="900"/>
              <a:t>Uneven uptake across discipline</a:t>
            </a:r>
            <a:endParaRPr/>
          </a:p>
          <a:p>
            <a:pPr marL="171450" lvl="0" indent="-171450" algn="l" rtl="0">
              <a:spcBef>
                <a:spcPts val="0"/>
              </a:spcBef>
              <a:spcAft>
                <a:spcPts val="0"/>
              </a:spcAft>
              <a:buClr>
                <a:schemeClr val="dk1"/>
              </a:buClr>
              <a:buSzPts val="900"/>
              <a:buFont typeface="Arial"/>
              <a:buChar char="•"/>
            </a:pPr>
            <a:r>
              <a:rPr lang="en" sz="900"/>
              <a:t>Many institutions not getting full benefit</a:t>
            </a:r>
            <a:endParaRPr/>
          </a:p>
          <a:p>
            <a:pPr marL="0" lvl="0" indent="0" algn="l" rtl="0">
              <a:spcBef>
                <a:spcPts val="0"/>
              </a:spcBef>
              <a:spcAft>
                <a:spcPts val="0"/>
              </a:spcAft>
              <a:buNone/>
            </a:pPr>
            <a:endParaRPr/>
          </a:p>
          <a:p>
            <a:pPr marL="0" lvl="0" indent="0" algn="l" rtl="0">
              <a:spcBef>
                <a:spcPts val="0"/>
              </a:spcBef>
              <a:spcAft>
                <a:spcPts val="0"/>
              </a:spcAft>
              <a:buNone/>
            </a:pPr>
            <a:r>
              <a:rPr lang="en" sz="900"/>
              <a:t>DOI</a:t>
            </a:r>
            <a:endParaRPr/>
          </a:p>
          <a:p>
            <a:pPr marL="285750" lvl="0" indent="-285750" algn="l" rtl="0">
              <a:spcBef>
                <a:spcPts val="0"/>
              </a:spcBef>
              <a:spcAft>
                <a:spcPts val="0"/>
              </a:spcAft>
              <a:buClr>
                <a:schemeClr val="dk1"/>
              </a:buClr>
              <a:buSzPts val="900"/>
              <a:buFont typeface="Arial"/>
              <a:buChar char="•"/>
            </a:pPr>
            <a:r>
              <a:rPr lang="en" sz="900"/>
              <a:t>Well known through Crossref and Datacite</a:t>
            </a:r>
            <a:endParaRPr sz="900"/>
          </a:p>
          <a:p>
            <a:pPr marL="285750" lvl="0" indent="-285750" algn="l" rtl="0">
              <a:spcBef>
                <a:spcPts val="0"/>
              </a:spcBef>
              <a:spcAft>
                <a:spcPts val="0"/>
              </a:spcAft>
              <a:buClr>
                <a:schemeClr val="dk1"/>
              </a:buClr>
              <a:buSzPts val="900"/>
              <a:buFont typeface="Arial"/>
              <a:buChar char="•"/>
            </a:pPr>
            <a:r>
              <a:rPr lang="en" sz="900"/>
              <a:t>Governance needed around what should get a DOI</a:t>
            </a:r>
            <a:endParaRPr/>
          </a:p>
          <a:p>
            <a:pPr marL="285750" lvl="0" indent="-285750" algn="l" rtl="0">
              <a:spcBef>
                <a:spcPts val="0"/>
              </a:spcBef>
              <a:spcAft>
                <a:spcPts val="0"/>
              </a:spcAft>
              <a:buClr>
                <a:schemeClr val="dk1"/>
              </a:buClr>
              <a:buSzPts val="900"/>
              <a:buFont typeface="Arial"/>
              <a:buChar char="•"/>
            </a:pPr>
            <a:r>
              <a:rPr lang="en" sz="900"/>
              <a:t>Repositories need support to implement best practice</a:t>
            </a:r>
            <a:endParaRPr/>
          </a:p>
          <a:p>
            <a:pPr marL="0" lvl="0" indent="0" algn="l" rtl="0">
              <a:spcBef>
                <a:spcPts val="0"/>
              </a:spcBef>
              <a:spcAft>
                <a:spcPts val="0"/>
              </a:spcAft>
              <a:buNone/>
            </a:pPr>
            <a:endParaRPr/>
          </a:p>
        </p:txBody>
      </p:sp>
      <p:sp>
        <p:nvSpPr>
          <p:cNvPr id="110" name="Google Shape;110;ga8e2d43207_0_1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a8e2d43207_0_18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9" name="Google Shape;149;ga8e2d43207_0_1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8e2d43207_0_19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ga8e2d43207_0_1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a8e2d43207_0_2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a8e2d43207_0_2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ga8e2d43207_0_2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VIDER - PALE YELLOW">
  <p:cSld name="DIVIDER - PALE YELLOW">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1" name="Google Shape;11;p2"/>
          <p:cNvSpPr txBox="1">
            <a:spLocks noGrp="1"/>
          </p:cNvSpPr>
          <p:nvPr>
            <p:ph type="body" idx="1"/>
          </p:nvPr>
        </p:nvSpPr>
        <p:spPr>
          <a:xfrm>
            <a:off x="358774" y="2863678"/>
            <a:ext cx="6518400" cy="2556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75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Arial"/>
                <a:ea typeface="Arial"/>
                <a:cs typeface="Arial"/>
                <a:sym typeface="Arial"/>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Arial"/>
                <a:ea typeface="Arial"/>
                <a:cs typeface="Arial"/>
                <a:sym typeface="Arial"/>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sldNum" idx="12"/>
          </p:nvPr>
        </p:nvSpPr>
        <p:spPr>
          <a:xfrm>
            <a:off x="8556784" y="4749851"/>
            <a:ext cx="548700" cy="393600"/>
          </a:xfrm>
          <a:prstGeom prst="rect">
            <a:avLst/>
          </a:prstGeom>
        </p:spPr>
        <p:txBody>
          <a:bodyPr spcFirstLastPara="1" wrap="square" lIns="0" tIns="0" rIns="0" bIns="0" anchor="t" anchorCtr="0">
            <a:noAutofit/>
          </a:bodyPr>
          <a:lstStyle>
            <a:lvl1pPr lvl="0" algn="r">
              <a:buNone/>
              <a:defRPr sz="1300"/>
            </a:lvl1pPr>
            <a:lvl2pPr lvl="1" algn="r">
              <a:buNone/>
              <a:defRPr sz="1300"/>
            </a:lvl2pPr>
            <a:lvl3pPr lvl="2" algn="r">
              <a:buNone/>
              <a:defRPr sz="1300"/>
            </a:lvl3pPr>
            <a:lvl4pPr lvl="3" algn="r">
              <a:buNone/>
              <a:defRPr sz="1300"/>
            </a:lvl4pPr>
            <a:lvl5pPr lvl="4" algn="r">
              <a:buNone/>
              <a:defRPr sz="1300"/>
            </a:lvl5pPr>
            <a:lvl6pPr lvl="5" algn="r">
              <a:buNone/>
              <a:defRPr sz="1300"/>
            </a:lvl6pPr>
            <a:lvl7pPr lvl="6" algn="r">
              <a:buNone/>
              <a:defRPr sz="1300"/>
            </a:lvl7pPr>
            <a:lvl8pPr lvl="7" algn="r">
              <a:buNone/>
              <a:defRPr sz="1300"/>
            </a:lvl8pPr>
            <a:lvl9pPr lvl="8" algn="r">
              <a:buNone/>
              <a:defRPr sz="1300"/>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GRAPHIC - PALE YELLOW">
  <p:cSld name="GRAPHIC - PALE YELLOW">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 name="Google Shape;15;p3"/>
          <p:cNvSpPr txBox="1">
            <a:spLocks noGrp="1"/>
          </p:cNvSpPr>
          <p:nvPr>
            <p:ph type="ftr" idx="11"/>
          </p:nvPr>
        </p:nvSpPr>
        <p:spPr>
          <a:xfrm>
            <a:off x="828430" y="4623775"/>
            <a:ext cx="3490200" cy="360000"/>
          </a:xfrm>
          <a:prstGeom prst="rect">
            <a:avLst/>
          </a:prstGeom>
          <a:noFill/>
          <a:ln>
            <a:noFill/>
          </a:ln>
        </p:spPr>
        <p:txBody>
          <a:bodyPr spcFirstLastPara="1" wrap="square" lIns="0" tIns="0" rIns="0" bIns="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6" name="Google Shape;16;p3"/>
          <p:cNvSpPr txBox="1">
            <a:spLocks noGrp="1"/>
          </p:cNvSpPr>
          <p:nvPr>
            <p:ph type="sldNum" idx="12"/>
          </p:nvPr>
        </p:nvSpPr>
        <p:spPr>
          <a:xfrm>
            <a:off x="358775" y="4623776"/>
            <a:ext cx="198000" cy="360000"/>
          </a:xfrm>
          <a:prstGeom prst="rect">
            <a:avLst/>
          </a:prstGeom>
          <a:noFill/>
          <a:ln>
            <a:noFill/>
          </a:ln>
        </p:spPr>
        <p:txBody>
          <a:bodyPr spcFirstLastPara="1" wrap="square" lIns="0" tIns="0" rIns="0" bIns="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
              <a:t>‹#›</a:t>
            </a:fld>
            <a:endParaRPr/>
          </a:p>
        </p:txBody>
      </p:sp>
      <p:sp>
        <p:nvSpPr>
          <p:cNvPr id="17" name="Google Shape;17;p3"/>
          <p:cNvSpPr/>
          <p:nvPr/>
        </p:nvSpPr>
        <p:spPr>
          <a:xfrm>
            <a:off x="358774" y="1107831"/>
            <a:ext cx="8178600" cy="34836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chemeClr val="lt1"/>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GRAPHIC - PALE YELLOW">
  <p:cSld name="1_GRAPHIC - PALE YELLOW">
    <p:spTree>
      <p:nvGrpSpPr>
        <p:cNvPr id="1" name="Shape 18"/>
        <p:cNvGrpSpPr/>
        <p:nvPr/>
      </p:nvGrpSpPr>
      <p:grpSpPr>
        <a:xfrm>
          <a:off x="0" y="0"/>
          <a:ext cx="0" cy="0"/>
          <a:chOff x="0" y="0"/>
          <a:chExt cx="0" cy="0"/>
        </a:xfrm>
      </p:grpSpPr>
      <p:pic>
        <p:nvPicPr>
          <p:cNvPr id="19" name="Google Shape;19;p4" descr="Adam Tickell, the Vice-Chancellor and President of the University of Sussex"/>
          <p:cNvPicPr preferRelativeResize="0"/>
          <p:nvPr/>
        </p:nvPicPr>
        <p:blipFill rotWithShape="1">
          <a:blip r:embed="rId2">
            <a:alphaModFix/>
          </a:blip>
          <a:srcRect r="24636" b="32605"/>
          <a:stretch/>
        </p:blipFill>
        <p:spPr>
          <a:xfrm>
            <a:off x="1" y="-23923"/>
            <a:ext cx="9144000" cy="5167423"/>
          </a:xfrm>
          <a:prstGeom prst="rect">
            <a:avLst/>
          </a:prstGeom>
          <a:noFill/>
          <a:ln>
            <a:noFill/>
          </a:ln>
        </p:spPr>
      </p:pic>
      <p:sp>
        <p:nvSpPr>
          <p:cNvPr id="20" name="Google Shape;20;p4"/>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1" name="Google Shape;21;p4"/>
          <p:cNvSpPr txBox="1">
            <a:spLocks noGrp="1"/>
          </p:cNvSpPr>
          <p:nvPr>
            <p:ph type="ftr" idx="11"/>
          </p:nvPr>
        </p:nvSpPr>
        <p:spPr>
          <a:xfrm>
            <a:off x="828430" y="4623775"/>
            <a:ext cx="3490200" cy="360000"/>
          </a:xfrm>
          <a:prstGeom prst="rect">
            <a:avLst/>
          </a:prstGeom>
          <a:noFill/>
          <a:ln>
            <a:noFill/>
          </a:ln>
        </p:spPr>
        <p:txBody>
          <a:bodyPr spcFirstLastPara="1" wrap="square" lIns="0" tIns="0" rIns="0" bIns="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2" name="Google Shape;22;p4"/>
          <p:cNvSpPr txBox="1">
            <a:spLocks noGrp="1"/>
          </p:cNvSpPr>
          <p:nvPr>
            <p:ph type="sldNum" idx="12"/>
          </p:nvPr>
        </p:nvSpPr>
        <p:spPr>
          <a:xfrm>
            <a:off x="358775" y="4623776"/>
            <a:ext cx="198000" cy="360000"/>
          </a:xfrm>
          <a:prstGeom prst="rect">
            <a:avLst/>
          </a:prstGeom>
          <a:noFill/>
          <a:ln>
            <a:noFill/>
          </a:ln>
        </p:spPr>
        <p:txBody>
          <a:bodyPr spcFirstLastPara="1" wrap="square" lIns="0" tIns="0" rIns="0" bIns="0" anchor="ctr" anchorCtr="0">
            <a:noAutofit/>
          </a:bodyPr>
          <a:lstStyle>
            <a:lvl1pPr marL="0" lvl="0" indent="0" algn="l" rtl="0">
              <a:spcBef>
                <a:spcPts val="0"/>
              </a:spcBef>
              <a:buNone/>
              <a:defRPr/>
            </a:lvl1pPr>
            <a:lvl2pPr marL="0" lvl="1" indent="0" algn="l" rtl="0">
              <a:spcBef>
                <a:spcPts val="0"/>
              </a:spcBef>
              <a:buNone/>
              <a:defRPr/>
            </a:lvl2pPr>
            <a:lvl3pPr marL="0" lvl="2" indent="0" algn="l" rtl="0">
              <a:spcBef>
                <a:spcPts val="0"/>
              </a:spcBef>
              <a:buNone/>
              <a:defRPr/>
            </a:lvl3pPr>
            <a:lvl4pPr marL="0" lvl="3" indent="0" algn="l" rtl="0">
              <a:spcBef>
                <a:spcPts val="0"/>
              </a:spcBef>
              <a:buNone/>
              <a:defRPr/>
            </a:lvl4pPr>
            <a:lvl5pPr marL="0" lvl="4" indent="0" algn="l" rtl="0">
              <a:spcBef>
                <a:spcPts val="0"/>
              </a:spcBef>
              <a:buNone/>
              <a:defRPr/>
            </a:lvl5pPr>
            <a:lvl6pPr marL="0" lvl="5" indent="0" algn="l" rtl="0">
              <a:spcBef>
                <a:spcPts val="0"/>
              </a:spcBef>
              <a:buNone/>
              <a:defRPr/>
            </a:lvl6pPr>
            <a:lvl7pPr marL="0" lvl="6" indent="0" algn="l" rtl="0">
              <a:spcBef>
                <a:spcPts val="0"/>
              </a:spcBef>
              <a:buNone/>
              <a:defRPr/>
            </a:lvl7pPr>
            <a:lvl8pPr marL="0" lvl="7" indent="0" algn="l" rtl="0">
              <a:spcBef>
                <a:spcPts val="0"/>
              </a:spcBef>
              <a:buNone/>
              <a:defRPr/>
            </a:lvl8pPr>
            <a:lvl9pPr marL="0" lvl="8" indent="0" algn="l" rtl="0">
              <a:spcBef>
                <a:spcPts val="0"/>
              </a:spcBef>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INGLE COLUMN - PALE YELLOW">
  <p:cSld name="SINGLE COLUMN - PALE YELLOW">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5" name="Google Shape;25;p5"/>
          <p:cNvSpPr txBox="1">
            <a:spLocks noGrp="1"/>
          </p:cNvSpPr>
          <p:nvPr>
            <p:ph type="ftr" idx="11"/>
          </p:nvPr>
        </p:nvSpPr>
        <p:spPr>
          <a:xfrm>
            <a:off x="828430" y="4623775"/>
            <a:ext cx="3642000" cy="360000"/>
          </a:xfrm>
          <a:prstGeom prst="rect">
            <a:avLst/>
          </a:prstGeom>
          <a:noFill/>
          <a:ln>
            <a:noFill/>
          </a:ln>
        </p:spPr>
        <p:txBody>
          <a:bodyPr spcFirstLastPara="1" wrap="square" lIns="0" tIns="0" rIns="0" bIns="0" anchor="ctr" anchorCtr="0">
            <a:noAutofit/>
          </a:bodyPr>
          <a:lstStyle>
            <a:lvl1pPr lvl="0" algn="l" rtl="0">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 name="Google Shape;26;p5"/>
          <p:cNvSpPr txBox="1">
            <a:spLocks noGrp="1"/>
          </p:cNvSpPr>
          <p:nvPr>
            <p:ph type="sldNum" idx="12"/>
          </p:nvPr>
        </p:nvSpPr>
        <p:spPr>
          <a:xfrm>
            <a:off x="358775" y="4623776"/>
            <a:ext cx="198000" cy="360000"/>
          </a:xfrm>
          <a:prstGeom prst="rect">
            <a:avLst/>
          </a:prstGeom>
          <a:noFill/>
          <a:ln>
            <a:noFill/>
          </a:ln>
        </p:spPr>
        <p:txBody>
          <a:bodyPr spcFirstLastPara="1" wrap="square" lIns="0" tIns="0" rIns="0" bIns="0" anchor="ctr" anchorCtr="0">
            <a:noAutofit/>
          </a:bodyPr>
          <a:lstStyle>
            <a:lvl1pPr marL="0" lvl="0" indent="0" algn="l" rtl="0">
              <a:spcBef>
                <a:spcPts val="0"/>
              </a:spcBef>
              <a:buNone/>
              <a:defRPr sz="800" b="0" i="0">
                <a:solidFill>
                  <a:schemeClr val="dk1"/>
                </a:solidFill>
                <a:latin typeface="Arial"/>
                <a:ea typeface="Arial"/>
                <a:cs typeface="Arial"/>
                <a:sym typeface="Arial"/>
              </a:defRPr>
            </a:lvl1pPr>
            <a:lvl2pPr marL="0" lvl="1" indent="0" algn="l" rtl="0">
              <a:spcBef>
                <a:spcPts val="0"/>
              </a:spcBef>
              <a:buNone/>
              <a:defRPr sz="800" b="0" i="0">
                <a:solidFill>
                  <a:schemeClr val="dk1"/>
                </a:solidFill>
                <a:latin typeface="Arial"/>
                <a:ea typeface="Arial"/>
                <a:cs typeface="Arial"/>
                <a:sym typeface="Arial"/>
              </a:defRPr>
            </a:lvl2pPr>
            <a:lvl3pPr marL="0" lvl="2" indent="0" algn="l" rtl="0">
              <a:spcBef>
                <a:spcPts val="0"/>
              </a:spcBef>
              <a:buNone/>
              <a:defRPr sz="800" b="0" i="0">
                <a:solidFill>
                  <a:schemeClr val="dk1"/>
                </a:solidFill>
                <a:latin typeface="Arial"/>
                <a:ea typeface="Arial"/>
                <a:cs typeface="Arial"/>
                <a:sym typeface="Arial"/>
              </a:defRPr>
            </a:lvl3pPr>
            <a:lvl4pPr marL="0" lvl="3" indent="0" algn="l" rtl="0">
              <a:spcBef>
                <a:spcPts val="0"/>
              </a:spcBef>
              <a:buNone/>
              <a:defRPr sz="800" b="0" i="0">
                <a:solidFill>
                  <a:schemeClr val="dk1"/>
                </a:solidFill>
                <a:latin typeface="Arial"/>
                <a:ea typeface="Arial"/>
                <a:cs typeface="Arial"/>
                <a:sym typeface="Arial"/>
              </a:defRPr>
            </a:lvl4pPr>
            <a:lvl5pPr marL="0" lvl="4" indent="0" algn="l" rtl="0">
              <a:spcBef>
                <a:spcPts val="0"/>
              </a:spcBef>
              <a:buNone/>
              <a:defRPr sz="800" b="0" i="0">
                <a:solidFill>
                  <a:schemeClr val="dk1"/>
                </a:solidFill>
                <a:latin typeface="Arial"/>
                <a:ea typeface="Arial"/>
                <a:cs typeface="Arial"/>
                <a:sym typeface="Arial"/>
              </a:defRPr>
            </a:lvl5pPr>
            <a:lvl6pPr marL="0" lvl="5" indent="0" algn="l" rtl="0">
              <a:spcBef>
                <a:spcPts val="0"/>
              </a:spcBef>
              <a:buNone/>
              <a:defRPr sz="800" b="0" i="0">
                <a:solidFill>
                  <a:schemeClr val="dk1"/>
                </a:solidFill>
                <a:latin typeface="Arial"/>
                <a:ea typeface="Arial"/>
                <a:cs typeface="Arial"/>
                <a:sym typeface="Arial"/>
              </a:defRPr>
            </a:lvl6pPr>
            <a:lvl7pPr marL="0" lvl="6" indent="0" algn="l" rtl="0">
              <a:spcBef>
                <a:spcPts val="0"/>
              </a:spcBef>
              <a:buNone/>
              <a:defRPr sz="800" b="0" i="0">
                <a:solidFill>
                  <a:schemeClr val="dk1"/>
                </a:solidFill>
                <a:latin typeface="Arial"/>
                <a:ea typeface="Arial"/>
                <a:cs typeface="Arial"/>
                <a:sym typeface="Arial"/>
              </a:defRPr>
            </a:lvl7pPr>
            <a:lvl8pPr marL="0" lvl="7" indent="0" algn="l" rtl="0">
              <a:spcBef>
                <a:spcPts val="0"/>
              </a:spcBef>
              <a:buNone/>
              <a:defRPr sz="800" b="0" i="0">
                <a:solidFill>
                  <a:schemeClr val="dk1"/>
                </a:solidFill>
                <a:latin typeface="Arial"/>
                <a:ea typeface="Arial"/>
                <a:cs typeface="Arial"/>
                <a:sym typeface="Arial"/>
              </a:defRPr>
            </a:lvl8pPr>
            <a:lvl9pPr marL="0" lvl="8" indent="0" algn="l" rtl="0">
              <a:spcBef>
                <a:spcPts val="0"/>
              </a:spcBef>
              <a:buNone/>
              <a:defRPr sz="800" b="0" i="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27" name="Google Shape;27;p5"/>
          <p:cNvSpPr txBox="1">
            <a:spLocks noGrp="1"/>
          </p:cNvSpPr>
          <p:nvPr>
            <p:ph type="body" idx="1"/>
          </p:nvPr>
        </p:nvSpPr>
        <p:spPr>
          <a:xfrm>
            <a:off x="358774" y="1047262"/>
            <a:ext cx="6518400" cy="2556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750"/>
              </a:spcBef>
              <a:spcAft>
                <a:spcPts val="0"/>
              </a:spcAft>
              <a:buClr>
                <a:schemeClr val="dk1"/>
              </a:buClr>
              <a:buSzPts val="1700"/>
              <a:buFont typeface="Arial"/>
              <a:buNone/>
              <a:defRPr sz="1700" b="1" i="0" u="none" strike="noStrike" cap="none">
                <a:solidFill>
                  <a:schemeClr val="dk1"/>
                </a:solidFill>
                <a:latin typeface="Arial"/>
                <a:ea typeface="Arial"/>
                <a:cs typeface="Arial"/>
                <a:sym typeface="Arial"/>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Arial"/>
                <a:ea typeface="Arial"/>
                <a:cs typeface="Arial"/>
                <a:sym typeface="Arial"/>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Arial"/>
                <a:ea typeface="Arial"/>
                <a:cs typeface="Arial"/>
                <a:sym typeface="Arial"/>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9pPr>
          </a:lstStyle>
          <a:p>
            <a:endParaRPr/>
          </a:p>
        </p:txBody>
      </p:sp>
      <p:sp>
        <p:nvSpPr>
          <p:cNvPr id="28" name="Google Shape;28;p5"/>
          <p:cNvSpPr txBox="1">
            <a:spLocks noGrp="1"/>
          </p:cNvSpPr>
          <p:nvPr>
            <p:ph type="body" idx="2"/>
          </p:nvPr>
        </p:nvSpPr>
        <p:spPr>
          <a:xfrm>
            <a:off x="358775" y="1429556"/>
            <a:ext cx="6518400" cy="30138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7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LUMN &amp; GRAPHIC - PALE YELLOW">
  <p:cSld name="COLUMN &amp; GRAPHIC - PALE YELLOW">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31" name="Google Shape;31;p6"/>
          <p:cNvSpPr txBox="1">
            <a:spLocks noGrp="1"/>
          </p:cNvSpPr>
          <p:nvPr>
            <p:ph type="ftr" idx="11"/>
          </p:nvPr>
        </p:nvSpPr>
        <p:spPr>
          <a:xfrm>
            <a:off x="828430" y="4623775"/>
            <a:ext cx="3490200" cy="360000"/>
          </a:xfrm>
          <a:prstGeom prst="rect">
            <a:avLst/>
          </a:prstGeom>
          <a:noFill/>
          <a:ln>
            <a:noFill/>
          </a:ln>
        </p:spPr>
        <p:txBody>
          <a:bodyPr spcFirstLastPara="1" wrap="square" lIns="0" tIns="0" rIns="0" bIns="0" anchor="ctr" anchorCtr="0">
            <a:noAutofit/>
          </a:bodyPr>
          <a:lstStyle>
            <a:lvl1pPr lvl="0" algn="l" rtl="0">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 name="Google Shape;32;p6"/>
          <p:cNvSpPr txBox="1">
            <a:spLocks noGrp="1"/>
          </p:cNvSpPr>
          <p:nvPr>
            <p:ph type="sldNum" idx="12"/>
          </p:nvPr>
        </p:nvSpPr>
        <p:spPr>
          <a:xfrm>
            <a:off x="358775" y="4623776"/>
            <a:ext cx="198000" cy="360000"/>
          </a:xfrm>
          <a:prstGeom prst="rect">
            <a:avLst/>
          </a:prstGeom>
          <a:noFill/>
          <a:ln>
            <a:noFill/>
          </a:ln>
        </p:spPr>
        <p:txBody>
          <a:bodyPr spcFirstLastPara="1" wrap="square" lIns="0" tIns="0" rIns="0" bIns="0" anchor="ctr" anchorCtr="0">
            <a:noAutofit/>
          </a:bodyPr>
          <a:lstStyle>
            <a:lvl1pPr marL="0" lvl="0" indent="0" algn="l" rtl="0">
              <a:spcBef>
                <a:spcPts val="0"/>
              </a:spcBef>
              <a:buNone/>
              <a:defRPr sz="800" b="0" i="0">
                <a:solidFill>
                  <a:schemeClr val="dk1"/>
                </a:solidFill>
                <a:latin typeface="Arial"/>
                <a:ea typeface="Arial"/>
                <a:cs typeface="Arial"/>
                <a:sym typeface="Arial"/>
              </a:defRPr>
            </a:lvl1pPr>
            <a:lvl2pPr marL="0" lvl="1" indent="0" algn="l" rtl="0">
              <a:spcBef>
                <a:spcPts val="0"/>
              </a:spcBef>
              <a:buNone/>
              <a:defRPr sz="800" b="0" i="0">
                <a:solidFill>
                  <a:schemeClr val="dk1"/>
                </a:solidFill>
                <a:latin typeface="Arial"/>
                <a:ea typeface="Arial"/>
                <a:cs typeface="Arial"/>
                <a:sym typeface="Arial"/>
              </a:defRPr>
            </a:lvl2pPr>
            <a:lvl3pPr marL="0" lvl="2" indent="0" algn="l" rtl="0">
              <a:spcBef>
                <a:spcPts val="0"/>
              </a:spcBef>
              <a:buNone/>
              <a:defRPr sz="800" b="0" i="0">
                <a:solidFill>
                  <a:schemeClr val="dk1"/>
                </a:solidFill>
                <a:latin typeface="Arial"/>
                <a:ea typeface="Arial"/>
                <a:cs typeface="Arial"/>
                <a:sym typeface="Arial"/>
              </a:defRPr>
            </a:lvl3pPr>
            <a:lvl4pPr marL="0" lvl="3" indent="0" algn="l" rtl="0">
              <a:spcBef>
                <a:spcPts val="0"/>
              </a:spcBef>
              <a:buNone/>
              <a:defRPr sz="800" b="0" i="0">
                <a:solidFill>
                  <a:schemeClr val="dk1"/>
                </a:solidFill>
                <a:latin typeface="Arial"/>
                <a:ea typeface="Arial"/>
                <a:cs typeface="Arial"/>
                <a:sym typeface="Arial"/>
              </a:defRPr>
            </a:lvl4pPr>
            <a:lvl5pPr marL="0" lvl="4" indent="0" algn="l" rtl="0">
              <a:spcBef>
                <a:spcPts val="0"/>
              </a:spcBef>
              <a:buNone/>
              <a:defRPr sz="800" b="0" i="0">
                <a:solidFill>
                  <a:schemeClr val="dk1"/>
                </a:solidFill>
                <a:latin typeface="Arial"/>
                <a:ea typeface="Arial"/>
                <a:cs typeface="Arial"/>
                <a:sym typeface="Arial"/>
              </a:defRPr>
            </a:lvl5pPr>
            <a:lvl6pPr marL="0" lvl="5" indent="0" algn="l" rtl="0">
              <a:spcBef>
                <a:spcPts val="0"/>
              </a:spcBef>
              <a:buNone/>
              <a:defRPr sz="800" b="0" i="0">
                <a:solidFill>
                  <a:schemeClr val="dk1"/>
                </a:solidFill>
                <a:latin typeface="Arial"/>
                <a:ea typeface="Arial"/>
                <a:cs typeface="Arial"/>
                <a:sym typeface="Arial"/>
              </a:defRPr>
            </a:lvl6pPr>
            <a:lvl7pPr marL="0" lvl="6" indent="0" algn="l" rtl="0">
              <a:spcBef>
                <a:spcPts val="0"/>
              </a:spcBef>
              <a:buNone/>
              <a:defRPr sz="800" b="0" i="0">
                <a:solidFill>
                  <a:schemeClr val="dk1"/>
                </a:solidFill>
                <a:latin typeface="Arial"/>
                <a:ea typeface="Arial"/>
                <a:cs typeface="Arial"/>
                <a:sym typeface="Arial"/>
              </a:defRPr>
            </a:lvl7pPr>
            <a:lvl8pPr marL="0" lvl="7" indent="0" algn="l" rtl="0">
              <a:spcBef>
                <a:spcPts val="0"/>
              </a:spcBef>
              <a:buNone/>
              <a:defRPr sz="800" b="0" i="0">
                <a:solidFill>
                  <a:schemeClr val="dk1"/>
                </a:solidFill>
                <a:latin typeface="Arial"/>
                <a:ea typeface="Arial"/>
                <a:cs typeface="Arial"/>
                <a:sym typeface="Arial"/>
              </a:defRPr>
            </a:lvl8pPr>
            <a:lvl9pPr marL="0" lvl="8" indent="0" algn="l" rtl="0">
              <a:spcBef>
                <a:spcPts val="0"/>
              </a:spcBef>
              <a:buNone/>
              <a:defRPr sz="800" b="0" i="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 name="Google Shape;33;p6"/>
          <p:cNvSpPr txBox="1">
            <a:spLocks noGrp="1"/>
          </p:cNvSpPr>
          <p:nvPr>
            <p:ph type="body" idx="1"/>
          </p:nvPr>
        </p:nvSpPr>
        <p:spPr>
          <a:xfrm>
            <a:off x="358775" y="1047262"/>
            <a:ext cx="3960000" cy="2556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750"/>
              </a:spcBef>
              <a:spcAft>
                <a:spcPts val="0"/>
              </a:spcAft>
              <a:buClr>
                <a:schemeClr val="dk1"/>
              </a:buClr>
              <a:buSzPts val="1700"/>
              <a:buFont typeface="Arial"/>
              <a:buNone/>
              <a:defRPr sz="1700" b="1" i="0" u="none" strike="noStrike" cap="none">
                <a:solidFill>
                  <a:schemeClr val="dk1"/>
                </a:solidFill>
                <a:latin typeface="Arial"/>
                <a:ea typeface="Arial"/>
                <a:cs typeface="Arial"/>
                <a:sym typeface="Arial"/>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Arial"/>
                <a:ea typeface="Arial"/>
                <a:cs typeface="Arial"/>
                <a:sym typeface="Arial"/>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Arial"/>
                <a:ea typeface="Arial"/>
                <a:cs typeface="Arial"/>
                <a:sym typeface="Arial"/>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Arial"/>
                <a:ea typeface="Arial"/>
                <a:cs typeface="Arial"/>
                <a:sym typeface="Arial"/>
              </a:defRPr>
            </a:lvl9pPr>
          </a:lstStyle>
          <a:p>
            <a:endParaRPr/>
          </a:p>
        </p:txBody>
      </p:sp>
      <p:sp>
        <p:nvSpPr>
          <p:cNvPr id="34" name="Google Shape;34;p6"/>
          <p:cNvSpPr>
            <a:spLocks noGrp="1"/>
          </p:cNvSpPr>
          <p:nvPr>
            <p:ph type="pic" idx="2"/>
          </p:nvPr>
        </p:nvSpPr>
        <p:spPr>
          <a:xfrm>
            <a:off x="4692580" y="1095270"/>
            <a:ext cx="3843300" cy="3463800"/>
          </a:xfrm>
          <a:prstGeom prst="rect">
            <a:avLst/>
          </a:prstGeom>
          <a:solidFill>
            <a:srgbClr val="F2F2F2"/>
          </a:solidFill>
          <a:ln w="127000" cap="flat" cmpd="sng">
            <a:solidFill>
              <a:srgbClr val="F2F2F2"/>
            </a:solidFill>
            <a:prstDash val="solid"/>
            <a:miter lim="800000"/>
            <a:headEnd type="none" w="sm" len="sm"/>
            <a:tailEnd type="none" w="sm" len="sm"/>
          </a:ln>
        </p:spPr>
        <p:txBody>
          <a:bodyPr spcFirstLastPara="1" wrap="square" lIns="91425" tIns="45700" rIns="91425" bIns="45700" anchor="t" anchorCtr="0">
            <a:noAutofit/>
          </a:bodyPr>
          <a:lstStyle>
            <a:lvl1pPr marR="0" lvl="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R="0" lvl="1"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R="0" lvl="2"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R="0" lvl="3"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R="0" lvl="4"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R="0" lvl="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R="0" lvl="6"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R="0" lvl="7"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R="0" lvl="8"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35" name="Google Shape;35;p6"/>
          <p:cNvSpPr txBox="1">
            <a:spLocks noGrp="1"/>
          </p:cNvSpPr>
          <p:nvPr>
            <p:ph type="body" idx="3"/>
          </p:nvPr>
        </p:nvSpPr>
        <p:spPr>
          <a:xfrm>
            <a:off x="358776" y="1429556"/>
            <a:ext cx="3960000" cy="30138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7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375"/>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306991" y="152464"/>
            <a:ext cx="6311700" cy="582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pic>
        <p:nvPicPr>
          <p:cNvPr id="38" name="Google Shape;38;p7" descr="A black sign with white text&#10;&#10;Description automatically generated"/>
          <p:cNvPicPr preferRelativeResize="0"/>
          <p:nvPr/>
        </p:nvPicPr>
        <p:blipFill rotWithShape="1">
          <a:blip r:embed="rId2">
            <a:alphaModFix/>
          </a:blip>
          <a:srcRect/>
          <a:stretch/>
        </p:blipFill>
        <p:spPr>
          <a:xfrm>
            <a:off x="7954028" y="4686535"/>
            <a:ext cx="954754" cy="318251"/>
          </a:xfrm>
          <a:prstGeom prst="rect">
            <a:avLst/>
          </a:prstGeom>
          <a:noFill/>
          <a:ln>
            <a:noFill/>
          </a:ln>
        </p:spPr>
      </p:pic>
      <p:pic>
        <p:nvPicPr>
          <p:cNvPr id="39" name="Google Shape;39;p7" descr="A sign in the dark&#10;&#10;Description automatically generated"/>
          <p:cNvPicPr preferRelativeResize="0"/>
          <p:nvPr/>
        </p:nvPicPr>
        <p:blipFill rotWithShape="1">
          <a:blip r:embed="rId3">
            <a:alphaModFix/>
          </a:blip>
          <a:srcRect/>
          <a:stretch/>
        </p:blipFill>
        <p:spPr>
          <a:xfrm>
            <a:off x="172275" y="4742070"/>
            <a:ext cx="1508933" cy="262716"/>
          </a:xfrm>
          <a:prstGeom prst="rect">
            <a:avLst/>
          </a:prstGeom>
          <a:noFill/>
          <a:ln>
            <a:noFill/>
          </a:ln>
        </p:spPr>
      </p:pic>
      <p:pic>
        <p:nvPicPr>
          <p:cNvPr id="40" name="Google Shape;40;p7" descr="A picture containing drawing&#10;&#10;Description automatically generated"/>
          <p:cNvPicPr preferRelativeResize="0"/>
          <p:nvPr/>
        </p:nvPicPr>
        <p:blipFill rotWithShape="1">
          <a:blip r:embed="rId4">
            <a:alphaModFix/>
          </a:blip>
          <a:srcRect/>
          <a:stretch/>
        </p:blipFill>
        <p:spPr>
          <a:xfrm>
            <a:off x="3817533" y="4686535"/>
            <a:ext cx="1508934" cy="379548"/>
          </a:xfrm>
          <a:prstGeom prst="rect">
            <a:avLst/>
          </a:prstGeom>
          <a:noFill/>
          <a:ln>
            <a:noFill/>
          </a:ln>
        </p:spPr>
      </p:pic>
      <p:sp>
        <p:nvSpPr>
          <p:cNvPr id="41" name="Google Shape;41;p7"/>
          <p:cNvSpPr txBox="1">
            <a:spLocks noGrp="1"/>
          </p:cNvSpPr>
          <p:nvPr>
            <p:ph type="sldNum" idx="12"/>
          </p:nvPr>
        </p:nvSpPr>
        <p:spPr>
          <a:xfrm>
            <a:off x="8556784" y="4749851"/>
            <a:ext cx="548700" cy="393600"/>
          </a:xfrm>
          <a:prstGeom prst="rect">
            <a:avLst/>
          </a:prstGeom>
        </p:spPr>
        <p:txBody>
          <a:bodyPr spcFirstLastPara="1" wrap="square" lIns="0" tIns="0" rIns="0" bIns="0" anchor="t" anchorCtr="0">
            <a:noAutofit/>
          </a:bodyPr>
          <a:lstStyle>
            <a:lvl1pPr lvl="0" algn="r">
              <a:buNone/>
              <a:defRPr sz="1300"/>
            </a:lvl1pPr>
            <a:lvl2pPr lvl="1" algn="r">
              <a:buNone/>
              <a:defRPr sz="1300"/>
            </a:lvl2pPr>
            <a:lvl3pPr lvl="2" algn="r">
              <a:buNone/>
              <a:defRPr sz="1300"/>
            </a:lvl3pPr>
            <a:lvl4pPr lvl="3" algn="r">
              <a:buNone/>
              <a:defRPr sz="1300"/>
            </a:lvl4pPr>
            <a:lvl5pPr lvl="4" algn="r">
              <a:buNone/>
              <a:defRPr sz="1300"/>
            </a:lvl5pPr>
            <a:lvl6pPr lvl="5" algn="r">
              <a:buNone/>
              <a:defRPr sz="1300"/>
            </a:lvl6pPr>
            <a:lvl7pPr lvl="6" algn="r">
              <a:buNone/>
              <a:defRPr sz="1300"/>
            </a:lvl7pPr>
            <a:lvl8pPr lvl="7" algn="r">
              <a:buNone/>
              <a:defRPr sz="1300"/>
            </a:lvl8pPr>
            <a:lvl9pPr lvl="8" algn="r">
              <a:buNone/>
              <a:defRPr sz="1300"/>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2"/>
        <p:cNvGrpSpPr/>
        <p:nvPr/>
      </p:nvGrpSpPr>
      <p:grpSpPr>
        <a:xfrm>
          <a:off x="0" y="0"/>
          <a:ext cx="0" cy="0"/>
          <a:chOff x="0" y="0"/>
          <a:chExt cx="0" cy="0"/>
        </a:xfrm>
      </p:grpSpPr>
      <p:pic>
        <p:nvPicPr>
          <p:cNvPr id="43" name="Google Shape;43;p8" descr="Doublellogo_withtext.png"/>
          <p:cNvPicPr preferRelativeResize="0"/>
          <p:nvPr/>
        </p:nvPicPr>
        <p:blipFill rotWithShape="1">
          <a:blip r:embed="rId2">
            <a:alphaModFix/>
          </a:blip>
          <a:srcRect/>
          <a:stretch/>
        </p:blipFill>
        <p:spPr>
          <a:xfrm>
            <a:off x="7676042" y="4576677"/>
            <a:ext cx="1333500" cy="444499"/>
          </a:xfrm>
          <a:prstGeom prst="rect">
            <a:avLst/>
          </a:prstGeom>
          <a:noFill/>
          <a:ln>
            <a:noFill/>
          </a:ln>
        </p:spPr>
      </p:pic>
      <p:sp>
        <p:nvSpPr>
          <p:cNvPr id="44" name="Google Shape;44;p8"/>
          <p:cNvSpPr/>
          <p:nvPr/>
        </p:nvSpPr>
        <p:spPr>
          <a:xfrm>
            <a:off x="0" y="1"/>
            <a:ext cx="9144000" cy="2349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Trebuchet MS"/>
              <a:ea typeface="Trebuchet MS"/>
              <a:cs typeface="Trebuchet MS"/>
              <a:sym typeface="Trebuchet MS"/>
            </a:endParaRPr>
          </a:p>
        </p:txBody>
      </p:sp>
      <p:sp>
        <p:nvSpPr>
          <p:cNvPr id="45" name="Google Shape;45;p8"/>
          <p:cNvSpPr txBox="1">
            <a:spLocks noGrp="1"/>
          </p:cNvSpPr>
          <p:nvPr>
            <p:ph type="title"/>
          </p:nvPr>
        </p:nvSpPr>
        <p:spPr>
          <a:xfrm>
            <a:off x="265318" y="235025"/>
            <a:ext cx="8386200" cy="4572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Trebuchet MS"/>
              <a:buNone/>
              <a:defRPr sz="2800" b="0" i="0" u="none" strike="noStrike" cap="none">
                <a:solidFill>
                  <a:schemeClr val="dk1"/>
                </a:solidFill>
                <a:latin typeface="Trebuchet MS"/>
                <a:ea typeface="Trebuchet MS"/>
                <a:cs typeface="Trebuchet MS"/>
                <a:sym typeface="Trebuchet MS"/>
              </a:defRPr>
            </a:lvl1pPr>
            <a:lvl2pPr lvl="1" rtl="0">
              <a:spcBef>
                <a:spcPts val="0"/>
              </a:spcBef>
              <a:spcAft>
                <a:spcPts val="0"/>
              </a:spcAft>
              <a:buSzPts val="1400"/>
              <a:buFont typeface="Arial"/>
              <a:buNone/>
              <a:defRPr sz="1800"/>
            </a:lvl2pPr>
            <a:lvl3pPr lvl="2" rtl="0">
              <a:spcBef>
                <a:spcPts val="0"/>
              </a:spcBef>
              <a:spcAft>
                <a:spcPts val="0"/>
              </a:spcAft>
              <a:buSzPts val="1400"/>
              <a:buFont typeface="Arial"/>
              <a:buNone/>
              <a:defRPr sz="1800"/>
            </a:lvl3pPr>
            <a:lvl4pPr lvl="3" rtl="0">
              <a:spcBef>
                <a:spcPts val="0"/>
              </a:spcBef>
              <a:spcAft>
                <a:spcPts val="0"/>
              </a:spcAft>
              <a:buSzPts val="1400"/>
              <a:buFont typeface="Arial"/>
              <a:buNone/>
              <a:defRPr sz="1800"/>
            </a:lvl4pPr>
            <a:lvl5pPr lvl="4" rtl="0">
              <a:spcBef>
                <a:spcPts val="0"/>
              </a:spcBef>
              <a:spcAft>
                <a:spcPts val="0"/>
              </a:spcAft>
              <a:buSzPts val="1400"/>
              <a:buFont typeface="Arial"/>
              <a:buNone/>
              <a:defRPr sz="1800"/>
            </a:lvl5pPr>
            <a:lvl6pPr lvl="5" rtl="0">
              <a:spcBef>
                <a:spcPts val="0"/>
              </a:spcBef>
              <a:spcAft>
                <a:spcPts val="0"/>
              </a:spcAft>
              <a:buSzPts val="1400"/>
              <a:buFont typeface="Arial"/>
              <a:buNone/>
              <a:defRPr sz="1800"/>
            </a:lvl6pPr>
            <a:lvl7pPr lvl="6" rtl="0">
              <a:spcBef>
                <a:spcPts val="0"/>
              </a:spcBef>
              <a:spcAft>
                <a:spcPts val="0"/>
              </a:spcAft>
              <a:buSzPts val="1400"/>
              <a:buFont typeface="Arial"/>
              <a:buNone/>
              <a:defRPr sz="1800"/>
            </a:lvl7pPr>
            <a:lvl8pPr lvl="7" rtl="0">
              <a:spcBef>
                <a:spcPts val="0"/>
              </a:spcBef>
              <a:spcAft>
                <a:spcPts val="0"/>
              </a:spcAft>
              <a:buSzPts val="1400"/>
              <a:buFont typeface="Arial"/>
              <a:buNone/>
              <a:defRPr sz="1800"/>
            </a:lvl8pPr>
            <a:lvl9pPr lvl="8" rtl="0">
              <a:spcBef>
                <a:spcPts val="0"/>
              </a:spcBef>
              <a:spcAft>
                <a:spcPts val="0"/>
              </a:spcAft>
              <a:buSzPts val="1400"/>
              <a:buFont typeface="Arial"/>
              <a:buNone/>
              <a:defRPr sz="1800"/>
            </a:lvl9pPr>
          </a:lstStyle>
          <a:p>
            <a:endParaRPr/>
          </a:p>
        </p:txBody>
      </p:sp>
      <p:cxnSp>
        <p:nvCxnSpPr>
          <p:cNvPr id="46" name="Google Shape;46;p8"/>
          <p:cNvCxnSpPr/>
          <p:nvPr/>
        </p:nvCxnSpPr>
        <p:spPr>
          <a:xfrm>
            <a:off x="265319" y="252748"/>
            <a:ext cx="0" cy="381300"/>
          </a:xfrm>
          <a:prstGeom prst="straightConnector1">
            <a:avLst/>
          </a:prstGeom>
          <a:noFill/>
          <a:ln w="25400" cap="flat" cmpd="sng">
            <a:solidFill>
              <a:schemeClr val="accent1"/>
            </a:solidFill>
            <a:prstDash val="solid"/>
            <a:round/>
            <a:headEnd type="none" w="sm" len="sm"/>
            <a:tailEnd type="none" w="sm" len="sm"/>
          </a:ln>
        </p:spPr>
      </p:cxnSp>
      <p:sp>
        <p:nvSpPr>
          <p:cNvPr id="47" name="Google Shape;47;p8"/>
          <p:cNvSpPr txBox="1">
            <a:spLocks noGrp="1"/>
          </p:cNvSpPr>
          <p:nvPr>
            <p:ph type="sldNum" idx="12"/>
          </p:nvPr>
        </p:nvSpPr>
        <p:spPr>
          <a:xfrm>
            <a:off x="8556784" y="4749851"/>
            <a:ext cx="548700" cy="393600"/>
          </a:xfrm>
          <a:prstGeom prst="rect">
            <a:avLst/>
          </a:prstGeom>
        </p:spPr>
        <p:txBody>
          <a:bodyPr spcFirstLastPara="1" wrap="square" lIns="0" tIns="0" rIns="0" bIns="0" anchor="t" anchorCtr="0">
            <a:noAutofit/>
          </a:bodyPr>
          <a:lstStyle>
            <a:lvl1pPr lvl="0" algn="r">
              <a:buNone/>
              <a:defRPr sz="1300">
                <a:latin typeface="Trebuchet MS"/>
                <a:ea typeface="Trebuchet MS"/>
                <a:cs typeface="Trebuchet MS"/>
                <a:sym typeface="Trebuchet MS"/>
              </a:defRPr>
            </a:lvl1pPr>
            <a:lvl2pPr lvl="1" algn="r">
              <a:buNone/>
              <a:defRPr sz="1300">
                <a:latin typeface="Trebuchet MS"/>
                <a:ea typeface="Trebuchet MS"/>
                <a:cs typeface="Trebuchet MS"/>
                <a:sym typeface="Trebuchet MS"/>
              </a:defRPr>
            </a:lvl2pPr>
            <a:lvl3pPr lvl="2" algn="r">
              <a:buNone/>
              <a:defRPr sz="1300">
                <a:latin typeface="Trebuchet MS"/>
                <a:ea typeface="Trebuchet MS"/>
                <a:cs typeface="Trebuchet MS"/>
                <a:sym typeface="Trebuchet MS"/>
              </a:defRPr>
            </a:lvl3pPr>
            <a:lvl4pPr lvl="3" algn="r">
              <a:buNone/>
              <a:defRPr sz="1300">
                <a:latin typeface="Trebuchet MS"/>
                <a:ea typeface="Trebuchet MS"/>
                <a:cs typeface="Trebuchet MS"/>
                <a:sym typeface="Trebuchet MS"/>
              </a:defRPr>
            </a:lvl4pPr>
            <a:lvl5pPr lvl="4" algn="r">
              <a:buNone/>
              <a:defRPr sz="1300">
                <a:latin typeface="Trebuchet MS"/>
                <a:ea typeface="Trebuchet MS"/>
                <a:cs typeface="Trebuchet MS"/>
                <a:sym typeface="Trebuchet MS"/>
              </a:defRPr>
            </a:lvl5pPr>
            <a:lvl6pPr lvl="5" algn="r">
              <a:buNone/>
              <a:defRPr sz="1300">
                <a:latin typeface="Trebuchet MS"/>
                <a:ea typeface="Trebuchet MS"/>
                <a:cs typeface="Trebuchet MS"/>
                <a:sym typeface="Trebuchet MS"/>
              </a:defRPr>
            </a:lvl6pPr>
            <a:lvl7pPr lvl="6" algn="r">
              <a:buNone/>
              <a:defRPr sz="1300">
                <a:latin typeface="Trebuchet MS"/>
                <a:ea typeface="Trebuchet MS"/>
                <a:cs typeface="Trebuchet MS"/>
                <a:sym typeface="Trebuchet MS"/>
              </a:defRPr>
            </a:lvl7pPr>
            <a:lvl8pPr lvl="7" algn="r">
              <a:buNone/>
              <a:defRPr sz="1300">
                <a:latin typeface="Trebuchet MS"/>
                <a:ea typeface="Trebuchet MS"/>
                <a:cs typeface="Trebuchet MS"/>
                <a:sym typeface="Trebuchet MS"/>
              </a:defRPr>
            </a:lvl8pPr>
            <a:lvl9pPr lvl="8" algn="r">
              <a:buNone/>
              <a:defRPr sz="1300">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ftr" idx="11"/>
          </p:nvPr>
        </p:nvSpPr>
        <p:spPr>
          <a:xfrm>
            <a:off x="828430" y="4623775"/>
            <a:ext cx="3642000" cy="360000"/>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35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35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35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35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35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35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35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35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sldNum" idx="12"/>
          </p:nvPr>
        </p:nvSpPr>
        <p:spPr>
          <a:xfrm>
            <a:off x="358775" y="4623776"/>
            <a:ext cx="198000" cy="360000"/>
          </a:xfrm>
          <a:prstGeom prst="rect">
            <a:avLst/>
          </a:prstGeom>
          <a:noFill/>
          <a:ln>
            <a:noFill/>
          </a:ln>
        </p:spPr>
        <p:txBody>
          <a:bodyPr spcFirstLastPara="1" wrap="square" lIns="0" tIns="0" rIns="0" bIns="0" anchor="ctr" anchorCtr="0">
            <a:noAutofit/>
          </a:bodyPr>
          <a:lstStyle>
            <a:lvl1pPr marL="0" marR="0" lvl="0" indent="0" algn="l" rtl="0">
              <a:spcBef>
                <a:spcPts val="0"/>
              </a:spcBef>
              <a:buNone/>
              <a:defRPr sz="800" b="0" i="0" u="none" strike="noStrike" cap="none">
                <a:solidFill>
                  <a:schemeClr val="dk1"/>
                </a:solidFill>
                <a:latin typeface="Arial"/>
                <a:ea typeface="Arial"/>
                <a:cs typeface="Arial"/>
                <a:sym typeface="Arial"/>
              </a:defRPr>
            </a:lvl1pPr>
            <a:lvl2pPr marL="0" marR="0" lvl="1" indent="0" algn="l" rtl="0">
              <a:spcBef>
                <a:spcPts val="0"/>
              </a:spcBef>
              <a:buNone/>
              <a:defRPr sz="800" b="0" i="0" u="none" strike="noStrike" cap="none">
                <a:solidFill>
                  <a:schemeClr val="dk1"/>
                </a:solidFill>
                <a:latin typeface="Arial"/>
                <a:ea typeface="Arial"/>
                <a:cs typeface="Arial"/>
                <a:sym typeface="Arial"/>
              </a:defRPr>
            </a:lvl2pPr>
            <a:lvl3pPr marL="0" marR="0" lvl="2" indent="0" algn="l" rtl="0">
              <a:spcBef>
                <a:spcPts val="0"/>
              </a:spcBef>
              <a:buNone/>
              <a:defRPr sz="800" b="0" i="0" u="none" strike="noStrike" cap="none">
                <a:solidFill>
                  <a:schemeClr val="dk1"/>
                </a:solidFill>
                <a:latin typeface="Arial"/>
                <a:ea typeface="Arial"/>
                <a:cs typeface="Arial"/>
                <a:sym typeface="Arial"/>
              </a:defRPr>
            </a:lvl3pPr>
            <a:lvl4pPr marL="0" marR="0" lvl="3" indent="0" algn="l" rtl="0">
              <a:spcBef>
                <a:spcPts val="0"/>
              </a:spcBef>
              <a:buNone/>
              <a:defRPr sz="800" b="0" i="0" u="none" strike="noStrike" cap="none">
                <a:solidFill>
                  <a:schemeClr val="dk1"/>
                </a:solidFill>
                <a:latin typeface="Arial"/>
                <a:ea typeface="Arial"/>
                <a:cs typeface="Arial"/>
                <a:sym typeface="Arial"/>
              </a:defRPr>
            </a:lvl4pPr>
            <a:lvl5pPr marL="0" marR="0" lvl="4" indent="0" algn="l" rtl="0">
              <a:spcBef>
                <a:spcPts val="0"/>
              </a:spcBef>
              <a:buNone/>
              <a:defRPr sz="800" b="0" i="0" u="none" strike="noStrike" cap="none">
                <a:solidFill>
                  <a:schemeClr val="dk1"/>
                </a:solidFill>
                <a:latin typeface="Arial"/>
                <a:ea typeface="Arial"/>
                <a:cs typeface="Arial"/>
                <a:sym typeface="Arial"/>
              </a:defRPr>
            </a:lvl5pPr>
            <a:lvl6pPr marL="0" marR="0" lvl="5" indent="0" algn="l" rtl="0">
              <a:spcBef>
                <a:spcPts val="0"/>
              </a:spcBef>
              <a:buNone/>
              <a:defRPr sz="800" b="0" i="0" u="none" strike="noStrike" cap="none">
                <a:solidFill>
                  <a:schemeClr val="dk1"/>
                </a:solidFill>
                <a:latin typeface="Arial"/>
                <a:ea typeface="Arial"/>
                <a:cs typeface="Arial"/>
                <a:sym typeface="Arial"/>
              </a:defRPr>
            </a:lvl6pPr>
            <a:lvl7pPr marL="0" marR="0" lvl="6" indent="0" algn="l" rtl="0">
              <a:spcBef>
                <a:spcPts val="0"/>
              </a:spcBef>
              <a:buNone/>
              <a:defRPr sz="800" b="0" i="0" u="none" strike="noStrike" cap="none">
                <a:solidFill>
                  <a:schemeClr val="dk1"/>
                </a:solidFill>
                <a:latin typeface="Arial"/>
                <a:ea typeface="Arial"/>
                <a:cs typeface="Arial"/>
                <a:sym typeface="Arial"/>
              </a:defRPr>
            </a:lvl7pPr>
            <a:lvl8pPr marL="0" marR="0" lvl="7" indent="0" algn="l" rtl="0">
              <a:spcBef>
                <a:spcPts val="0"/>
              </a:spcBef>
              <a:buNone/>
              <a:defRPr sz="800" b="0" i="0" u="none" strike="noStrike" cap="none">
                <a:solidFill>
                  <a:schemeClr val="dk1"/>
                </a:solidFill>
                <a:latin typeface="Arial"/>
                <a:ea typeface="Arial"/>
                <a:cs typeface="Arial"/>
                <a:sym typeface="Arial"/>
              </a:defRPr>
            </a:lvl8pPr>
            <a:lvl9pPr marL="0" marR="0" lvl="8" indent="0" algn="l" rtl="0">
              <a:spcBef>
                <a:spcPts val="0"/>
              </a:spcBef>
              <a:buNone/>
              <a:defRPr sz="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pic>
        <p:nvPicPr>
          <p:cNvPr id="8" name="Google Shape;8;p1"/>
          <p:cNvPicPr preferRelativeResize="0"/>
          <p:nvPr/>
        </p:nvPicPr>
        <p:blipFill rotWithShape="1">
          <a:blip r:embed="rId9">
            <a:alphaModFix/>
          </a:blip>
          <a:srcRect/>
          <a:stretch/>
        </p:blipFill>
        <p:spPr>
          <a:xfrm>
            <a:off x="8605225" y="4623775"/>
            <a:ext cx="359999" cy="3599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comments" Target="../comments/comment1.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hyperlink" Target="https://doi.org/10.1787/1b06c47c-en" TargetMode="External"/><Relationship Id="rId4" Type="http://schemas.openxmlformats.org/officeDocument/2006/relationships/image" Target="../media/image11.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mailto:josh@morebrains.coop" TargetMode="External"/><Relationship Id="rId4" Type="http://schemas.openxmlformats.org/officeDocument/2006/relationships/hyperlink" Target="mailto:christopher.brown@jisc.ac.u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3" Type="http://schemas.openxmlformats.org/officeDocument/2006/relationships/image" Target="../media/image20.png"/><Relationship Id="rId21" Type="http://schemas.openxmlformats.org/officeDocument/2006/relationships/image" Target="../media/image8.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notesSlide" Target="../notesSlides/notesSlide6.xml"/><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pic>
        <p:nvPicPr>
          <p:cNvPr id="53" name="Google Shape;53;p9" descr="A picture containing text, map&#10;&#10;Description automatically generated"/>
          <p:cNvPicPr preferRelativeResize="0"/>
          <p:nvPr/>
        </p:nvPicPr>
        <p:blipFill rotWithShape="1">
          <a:blip r:embed="rId3">
            <a:alphaModFix amt="46000"/>
          </a:blip>
          <a:srcRect t="7798" b="7891"/>
          <a:stretch/>
        </p:blipFill>
        <p:spPr>
          <a:xfrm>
            <a:off x="0" y="0"/>
            <a:ext cx="9151708" cy="5143502"/>
          </a:xfrm>
          <a:prstGeom prst="rect">
            <a:avLst/>
          </a:prstGeom>
          <a:noFill/>
          <a:ln>
            <a:noFill/>
          </a:ln>
        </p:spPr>
      </p:pic>
      <p:sp>
        <p:nvSpPr>
          <p:cNvPr id="54" name="Google Shape;54;p9"/>
          <p:cNvSpPr txBox="1">
            <a:spLocks noGrp="1"/>
          </p:cNvSpPr>
          <p:nvPr>
            <p:ph type="title"/>
          </p:nvPr>
        </p:nvSpPr>
        <p:spPr>
          <a:xfrm>
            <a:off x="415044" y="1488876"/>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GB" dirty="0"/>
              <a:t>Positive People Present their Persistent Pursuit of Practically Perfect PID Partnerships at </a:t>
            </a:r>
            <a:endParaRPr dirty="0"/>
          </a:p>
        </p:txBody>
      </p:sp>
      <p:sp>
        <p:nvSpPr>
          <p:cNvPr id="55" name="Google Shape;55;p9"/>
          <p:cNvSpPr txBox="1">
            <a:spLocks noGrp="1"/>
          </p:cNvSpPr>
          <p:nvPr>
            <p:ph type="body" idx="1"/>
          </p:nvPr>
        </p:nvSpPr>
        <p:spPr>
          <a:xfrm>
            <a:off x="358774" y="2863678"/>
            <a:ext cx="6518400" cy="255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1700"/>
              <a:buNone/>
            </a:pPr>
            <a:r>
              <a:rPr lang="en"/>
              <a:t>Christopher Brown (Jisc) and Josh Brown (MoreBrains)</a:t>
            </a:r>
            <a:endParaRPr/>
          </a:p>
        </p:txBody>
      </p:sp>
      <p:pic>
        <p:nvPicPr>
          <p:cNvPr id="56" name="Google Shape;56;p9"/>
          <p:cNvPicPr preferRelativeResize="0"/>
          <p:nvPr/>
        </p:nvPicPr>
        <p:blipFill>
          <a:blip r:embed="rId4">
            <a:alphaModFix/>
          </a:blip>
          <a:stretch>
            <a:fillRect/>
          </a:stretch>
        </p:blipFill>
        <p:spPr>
          <a:xfrm>
            <a:off x="6635700" y="4694350"/>
            <a:ext cx="1704974" cy="218856"/>
          </a:xfrm>
          <a:prstGeom prst="rect">
            <a:avLst/>
          </a:prstGeom>
          <a:noFill/>
          <a:ln>
            <a:noFill/>
          </a:ln>
        </p:spPr>
      </p:pic>
      <p:pic>
        <p:nvPicPr>
          <p:cNvPr id="2" name="Picture 1">
            <a:extLst>
              <a:ext uri="{FF2B5EF4-FFF2-40B4-BE49-F238E27FC236}">
                <a16:creationId xmlns:a16="http://schemas.microsoft.com/office/drawing/2014/main" id="{3A35CAC8-95AF-4083-B52A-888844294028}"/>
              </a:ext>
            </a:extLst>
          </p:cNvPr>
          <p:cNvPicPr>
            <a:picLocks noChangeAspect="1"/>
          </p:cNvPicPr>
          <p:nvPr/>
        </p:nvPicPr>
        <p:blipFill>
          <a:blip r:embed="rId5"/>
          <a:stretch>
            <a:fillRect/>
          </a:stretch>
        </p:blipFill>
        <p:spPr>
          <a:xfrm>
            <a:off x="2766878" y="2262970"/>
            <a:ext cx="2047289" cy="35514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5" name="Picture 4" descr="Graphical user interface, application&#10;&#10;Description automatically generated">
            <a:extLst>
              <a:ext uri="{FF2B5EF4-FFF2-40B4-BE49-F238E27FC236}">
                <a16:creationId xmlns:a16="http://schemas.microsoft.com/office/drawing/2014/main" id="{D90CD5F7-3A05-48C0-A6AC-01D8BEEFE747}"/>
              </a:ext>
            </a:extLst>
          </p:cNvPr>
          <p:cNvPicPr>
            <a:picLocks noChangeAspect="1"/>
          </p:cNvPicPr>
          <p:nvPr/>
        </p:nvPicPr>
        <p:blipFill>
          <a:blip r:embed="rId4"/>
          <a:stretch>
            <a:fillRect/>
          </a:stretch>
        </p:blipFill>
        <p:spPr>
          <a:xfrm>
            <a:off x="0" y="0"/>
            <a:ext cx="9144000" cy="5143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3" name="Picture 2" descr="Graphical user interface&#10;&#10;Description automatically generated">
            <a:extLst>
              <a:ext uri="{FF2B5EF4-FFF2-40B4-BE49-F238E27FC236}">
                <a16:creationId xmlns:a16="http://schemas.microsoft.com/office/drawing/2014/main" id="{9ED4A93F-C1B7-46D5-BCC6-E030958CDD3B}"/>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072860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3" name="Picture 2" descr="Graphical user interface, application&#10;&#10;Description automatically generated">
            <a:extLst>
              <a:ext uri="{FF2B5EF4-FFF2-40B4-BE49-F238E27FC236}">
                <a16:creationId xmlns:a16="http://schemas.microsoft.com/office/drawing/2014/main" id="{1EEBF370-35F8-4E9D-A3C4-1359C3BD4077}"/>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694919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3" name="Picture 2" descr="Graphical user interface, text, letter&#10;&#10;Description automatically generated">
            <a:extLst>
              <a:ext uri="{FF2B5EF4-FFF2-40B4-BE49-F238E27FC236}">
                <a16:creationId xmlns:a16="http://schemas.microsoft.com/office/drawing/2014/main" id="{E95F095E-6CEA-42FB-B7E4-8F74A03BAFF5}"/>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258412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3" name="Picture 2" descr="Graphical user interface&#10;&#10;Description automatically generated">
            <a:extLst>
              <a:ext uri="{FF2B5EF4-FFF2-40B4-BE49-F238E27FC236}">
                <a16:creationId xmlns:a16="http://schemas.microsoft.com/office/drawing/2014/main" id="{A6381337-2025-4620-A480-59D0AFC56EB5}"/>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162575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1" name="Google Shape;211;p18"/>
          <p:cNvPicPr preferRelativeResize="0"/>
          <p:nvPr/>
        </p:nvPicPr>
        <p:blipFill>
          <a:blip r:embed="rId3">
            <a:alphaModFix/>
          </a:blip>
          <a:stretch>
            <a:fillRect/>
          </a:stretch>
        </p:blipFill>
        <p:spPr>
          <a:xfrm>
            <a:off x="6635700" y="4694350"/>
            <a:ext cx="1704974" cy="218856"/>
          </a:xfrm>
          <a:prstGeom prst="rect">
            <a:avLst/>
          </a:prstGeom>
          <a:noFill/>
          <a:ln>
            <a:noFill/>
          </a:ln>
        </p:spPr>
      </p:pic>
      <p:pic>
        <p:nvPicPr>
          <p:cNvPr id="3" name="Picture 2" descr="Graphical user interface, application&#10;&#10;Description automatically generated">
            <a:extLst>
              <a:ext uri="{FF2B5EF4-FFF2-40B4-BE49-F238E27FC236}">
                <a16:creationId xmlns:a16="http://schemas.microsoft.com/office/drawing/2014/main" id="{58A7D664-9894-4CA1-B6AA-E9284CC778C0}"/>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278220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19"/>
          <p:cNvPicPr preferRelativeResize="0"/>
          <p:nvPr/>
        </p:nvPicPr>
        <p:blipFill rotWithShape="1">
          <a:blip r:embed="rId3">
            <a:alphaModFix amt="24000"/>
          </a:blip>
          <a:srcRect b="43987"/>
          <a:stretch/>
        </p:blipFill>
        <p:spPr>
          <a:xfrm>
            <a:off x="0" y="0"/>
            <a:ext cx="9144001" cy="5106273"/>
          </a:xfrm>
          <a:prstGeom prst="rect">
            <a:avLst/>
          </a:prstGeom>
          <a:noFill/>
          <a:ln>
            <a:noFill/>
          </a:ln>
        </p:spPr>
      </p:pic>
      <p:sp>
        <p:nvSpPr>
          <p:cNvPr id="218" name="Google Shape;218;p19"/>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Our approach</a:t>
            </a:r>
            <a:endParaRPr/>
          </a:p>
        </p:txBody>
      </p:sp>
      <p:sp>
        <p:nvSpPr>
          <p:cNvPr id="220" name="Google Shape;220;p19"/>
          <p:cNvSpPr txBox="1"/>
          <p:nvPr/>
        </p:nvSpPr>
        <p:spPr>
          <a:xfrm>
            <a:off x="87982" y="37226"/>
            <a:ext cx="3111600" cy="24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000">
                <a:solidFill>
                  <a:schemeClr val="dk1"/>
                </a:solidFill>
                <a:latin typeface="Arial"/>
                <a:ea typeface="Arial"/>
                <a:cs typeface="Arial"/>
                <a:sym typeface="Arial"/>
              </a:rPr>
              <a:t>Background: UK Open access workshop (Oct 2017)</a:t>
            </a:r>
            <a:endParaRPr/>
          </a:p>
        </p:txBody>
      </p:sp>
      <p:pic>
        <p:nvPicPr>
          <p:cNvPr id="221" name="Google Shape;221;p19"/>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0"/>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Bringing the community together</a:t>
            </a:r>
            <a:endParaRPr/>
          </a:p>
        </p:txBody>
      </p:sp>
      <p:sp>
        <p:nvSpPr>
          <p:cNvPr id="229" name="Google Shape;229;p20"/>
          <p:cNvSpPr txBox="1"/>
          <p:nvPr/>
        </p:nvSpPr>
        <p:spPr>
          <a:xfrm>
            <a:off x="348408" y="910890"/>
            <a:ext cx="5431200" cy="5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b="1">
                <a:solidFill>
                  <a:schemeClr val="accent1"/>
                </a:solidFill>
                <a:latin typeface="Arial"/>
                <a:ea typeface="Arial"/>
                <a:cs typeface="Arial"/>
                <a:sym typeface="Arial"/>
              </a:rPr>
              <a:t>Adoption and coverage = access and support</a:t>
            </a:r>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
        <p:nvSpPr>
          <p:cNvPr id="230" name="Google Shape;230;p20"/>
          <p:cNvSpPr txBox="1"/>
          <p:nvPr/>
        </p:nvSpPr>
        <p:spPr>
          <a:xfrm>
            <a:off x="348368" y="1549725"/>
            <a:ext cx="8265000" cy="3208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a:solidFill>
                  <a:schemeClr val="accent1"/>
                </a:solidFill>
                <a:latin typeface="Arial"/>
                <a:ea typeface="Arial"/>
                <a:cs typeface="Arial"/>
                <a:sym typeface="Arial"/>
              </a:rPr>
              <a:t>Our Consortium Task Group brings together national agencies, funders, institutions, research managers, publishers and PID providers to explore the business case for a ‘multi-PID’ consortium to lower barriers to PID adoption</a:t>
            </a:r>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pic>
        <p:nvPicPr>
          <p:cNvPr id="231" name="Google Shape;231;p20"/>
          <p:cNvPicPr preferRelativeResize="0"/>
          <p:nvPr/>
        </p:nvPicPr>
        <p:blipFill>
          <a:blip r:embed="rId3">
            <a:alphaModFix/>
          </a:blip>
          <a:stretch>
            <a:fillRect/>
          </a:stretch>
        </p:blipFill>
        <p:spPr>
          <a:xfrm>
            <a:off x="1081388" y="2201400"/>
            <a:ext cx="6981230" cy="2422375"/>
          </a:xfrm>
          <a:prstGeom prst="rect">
            <a:avLst/>
          </a:prstGeom>
          <a:noFill/>
          <a:ln>
            <a:noFill/>
          </a:ln>
        </p:spPr>
      </p:pic>
      <p:pic>
        <p:nvPicPr>
          <p:cNvPr id="232" name="Google Shape;232;p20"/>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1"/>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Bringing the community together</a:t>
            </a:r>
            <a:endParaRPr/>
          </a:p>
        </p:txBody>
      </p:sp>
      <p:sp>
        <p:nvSpPr>
          <p:cNvPr id="239" name="Google Shape;239;p21"/>
          <p:cNvSpPr txBox="1"/>
          <p:nvPr/>
        </p:nvSpPr>
        <p:spPr>
          <a:xfrm>
            <a:off x="348408" y="910890"/>
            <a:ext cx="5431200" cy="5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 sz="1800" b="1">
                <a:solidFill>
                  <a:schemeClr val="accent1"/>
                </a:solidFill>
              </a:rPr>
              <a:t>Assembling a business case for a consortium: the value propositions</a:t>
            </a:r>
            <a:endParaRPr sz="1800" b="1">
              <a:solidFill>
                <a:schemeClr val="accent1"/>
              </a:solidFill>
            </a:endParaRPr>
          </a:p>
          <a:p>
            <a:pPr marL="0" marR="0" lvl="0" indent="0" algn="l" rtl="0">
              <a:spcBef>
                <a:spcPts val="0"/>
              </a:spcBef>
              <a:spcAft>
                <a:spcPts val="0"/>
              </a:spcAft>
              <a:buClr>
                <a:schemeClr val="dk1"/>
              </a:buClr>
              <a:buSzPts val="1100"/>
              <a:buFont typeface="Arial"/>
              <a:buNone/>
            </a:pPr>
            <a:endParaRPr sz="1800" b="1">
              <a:solidFill>
                <a:schemeClr val="accent1"/>
              </a:solidFill>
            </a:endParaRPr>
          </a:p>
          <a:p>
            <a:pPr marL="0" marR="0" lvl="0" indent="0" algn="l" rtl="0">
              <a:spcBef>
                <a:spcPts val="0"/>
              </a:spcBef>
              <a:spcAft>
                <a:spcPts val="0"/>
              </a:spcAft>
              <a:buNone/>
            </a:pPr>
            <a:endParaRPr sz="1800" b="1">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
        <p:nvSpPr>
          <p:cNvPr id="240" name="Google Shape;240;p21"/>
          <p:cNvSpPr txBox="1"/>
          <p:nvPr/>
        </p:nvSpPr>
        <p:spPr>
          <a:xfrm>
            <a:off x="444725" y="1549725"/>
            <a:ext cx="3750000" cy="3208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 sz="1350">
                <a:solidFill>
                  <a:schemeClr val="accent1"/>
                </a:solidFill>
              </a:rPr>
              <a:t>“A value proposition is a promise of value to be delivered, communicated, and acknowledged. It is also a belief from the customer about how value (benefit) will be delivered, experienced and acquired.”</a:t>
            </a:r>
            <a:endParaRPr sz="1350">
              <a:solidFill>
                <a:schemeClr val="accent1"/>
              </a:solidFill>
            </a:endParaRPr>
          </a:p>
          <a:p>
            <a:pPr marL="0" marR="0" lvl="0" indent="0" algn="l" rtl="0">
              <a:spcBef>
                <a:spcPts val="0"/>
              </a:spcBef>
              <a:spcAft>
                <a:spcPts val="0"/>
              </a:spcAft>
              <a:buClr>
                <a:schemeClr val="dk1"/>
              </a:buClr>
              <a:buSzPts val="1100"/>
              <a:buFont typeface="Arial"/>
              <a:buNone/>
            </a:pPr>
            <a:endParaRPr sz="1350">
              <a:solidFill>
                <a:schemeClr val="accent1"/>
              </a:solidFill>
            </a:endParaRPr>
          </a:p>
          <a:p>
            <a:pPr marL="0" marR="0" lvl="0" indent="0" algn="l" rtl="0">
              <a:spcBef>
                <a:spcPts val="0"/>
              </a:spcBef>
              <a:spcAft>
                <a:spcPts val="0"/>
              </a:spcAft>
              <a:buClr>
                <a:schemeClr val="dk1"/>
              </a:buClr>
              <a:buSzPts val="1100"/>
              <a:buFont typeface="Arial"/>
              <a:buNone/>
            </a:pPr>
            <a:r>
              <a:rPr lang="en" sz="1350">
                <a:solidFill>
                  <a:schemeClr val="accent1"/>
                </a:solidFill>
              </a:rPr>
              <a:t>We took these to the highest level possible to get to the root of the need for PIDs for each group.</a:t>
            </a:r>
            <a:endParaRPr sz="1350">
              <a:solidFill>
                <a:schemeClr val="accent1"/>
              </a:solidFill>
            </a:endParaRPr>
          </a:p>
          <a:p>
            <a:pPr marL="0" marR="0" lvl="0" indent="0" algn="l" rtl="0">
              <a:spcBef>
                <a:spcPts val="0"/>
              </a:spcBef>
              <a:spcAft>
                <a:spcPts val="0"/>
              </a:spcAft>
              <a:buClr>
                <a:schemeClr val="dk1"/>
              </a:buClr>
              <a:buSzPts val="1100"/>
              <a:buFont typeface="Arial"/>
              <a:buNone/>
            </a:pPr>
            <a:endParaRPr sz="1350">
              <a:solidFill>
                <a:schemeClr val="accent1"/>
              </a:solidFill>
            </a:endParaRPr>
          </a:p>
          <a:p>
            <a:pPr marL="0" marR="0" lvl="0" indent="0" algn="l" rtl="0">
              <a:spcBef>
                <a:spcPts val="0"/>
              </a:spcBef>
              <a:spcAft>
                <a:spcPts val="0"/>
              </a:spcAft>
              <a:buNone/>
            </a:pPr>
            <a:endParaRPr sz="1350">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pic>
        <p:nvPicPr>
          <p:cNvPr id="241" name="Google Shape;241;p21"/>
          <p:cNvPicPr preferRelativeResize="0"/>
          <p:nvPr/>
        </p:nvPicPr>
        <p:blipFill>
          <a:blip r:embed="rId3">
            <a:alphaModFix/>
          </a:blip>
          <a:stretch>
            <a:fillRect/>
          </a:stretch>
        </p:blipFill>
        <p:spPr>
          <a:xfrm>
            <a:off x="5725175" y="389575"/>
            <a:ext cx="2021000" cy="4116550"/>
          </a:xfrm>
          <a:prstGeom prst="rect">
            <a:avLst/>
          </a:prstGeom>
          <a:noFill/>
          <a:ln>
            <a:noFill/>
          </a:ln>
        </p:spPr>
      </p:pic>
      <p:pic>
        <p:nvPicPr>
          <p:cNvPr id="242" name="Google Shape;242;p21"/>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2"/>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Bringing the community together</a:t>
            </a:r>
            <a:endParaRPr/>
          </a:p>
        </p:txBody>
      </p:sp>
      <p:sp>
        <p:nvSpPr>
          <p:cNvPr id="249" name="Google Shape;249;p22"/>
          <p:cNvSpPr txBox="1"/>
          <p:nvPr/>
        </p:nvSpPr>
        <p:spPr>
          <a:xfrm>
            <a:off x="348408" y="910890"/>
            <a:ext cx="5431200" cy="5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 sz="1800" b="1">
                <a:solidFill>
                  <a:schemeClr val="accent1"/>
                </a:solidFill>
              </a:rPr>
              <a:t>Assembling a business case for a consortium: illustrative use cases</a:t>
            </a:r>
            <a:endParaRPr sz="1800" b="1">
              <a:solidFill>
                <a:schemeClr val="accent1"/>
              </a:solidFill>
            </a:endParaRPr>
          </a:p>
          <a:p>
            <a:pPr marL="0" marR="0" lvl="0" indent="0" algn="l" rtl="0">
              <a:spcBef>
                <a:spcPts val="0"/>
              </a:spcBef>
              <a:spcAft>
                <a:spcPts val="0"/>
              </a:spcAft>
              <a:buSzPts val="1100"/>
              <a:buNone/>
            </a:pPr>
            <a:endParaRPr sz="1800" b="1">
              <a:solidFill>
                <a:schemeClr val="accent1"/>
              </a:solidFill>
            </a:endParaRPr>
          </a:p>
          <a:p>
            <a:pPr marL="0" marR="0" lvl="0" indent="0" algn="l" rtl="0">
              <a:spcBef>
                <a:spcPts val="0"/>
              </a:spcBef>
              <a:spcAft>
                <a:spcPts val="0"/>
              </a:spcAft>
              <a:buNone/>
            </a:pPr>
            <a:endParaRPr sz="1800" b="1">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
        <p:nvSpPr>
          <p:cNvPr id="250" name="Google Shape;250;p22"/>
          <p:cNvSpPr txBox="1"/>
          <p:nvPr/>
        </p:nvSpPr>
        <p:spPr>
          <a:xfrm>
            <a:off x="444725" y="1549725"/>
            <a:ext cx="3750000" cy="3208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 sz="1350">
                <a:solidFill>
                  <a:schemeClr val="accent1"/>
                </a:solidFill>
              </a:rPr>
              <a:t>We have identified several use cases that cut across groups. These include:</a:t>
            </a:r>
            <a:endParaRPr sz="1350">
              <a:solidFill>
                <a:schemeClr val="accent1"/>
              </a:solidFill>
            </a:endParaRPr>
          </a:p>
          <a:p>
            <a:pPr marL="457200" marR="0" lvl="0" indent="-314325" algn="l" rtl="0">
              <a:spcBef>
                <a:spcPts val="0"/>
              </a:spcBef>
              <a:spcAft>
                <a:spcPts val="0"/>
              </a:spcAft>
              <a:buClr>
                <a:schemeClr val="accent1"/>
              </a:buClr>
              <a:buSzPts val="1350"/>
              <a:buChar char="●"/>
            </a:pPr>
            <a:r>
              <a:rPr lang="en" sz="1350">
                <a:solidFill>
                  <a:schemeClr val="accent1"/>
                </a:solidFill>
              </a:rPr>
              <a:t>Enhancing interoperability and data re-use across internal and external systems</a:t>
            </a:r>
            <a:endParaRPr sz="1350">
              <a:solidFill>
                <a:schemeClr val="accent1"/>
              </a:solidFill>
            </a:endParaRPr>
          </a:p>
          <a:p>
            <a:pPr marL="457200" marR="0" lvl="0" indent="-314325" algn="l" rtl="0">
              <a:spcBef>
                <a:spcPts val="0"/>
              </a:spcBef>
              <a:spcAft>
                <a:spcPts val="0"/>
              </a:spcAft>
              <a:buClr>
                <a:schemeClr val="accent1"/>
              </a:buClr>
              <a:buSzPts val="1350"/>
              <a:buChar char="●"/>
            </a:pPr>
            <a:r>
              <a:rPr lang="en" sz="1350">
                <a:solidFill>
                  <a:schemeClr val="accent1"/>
                </a:solidFill>
              </a:rPr>
              <a:t>Reductions in administrative burden, cutting overhead and potentially releasing expertise and resources for higher value activities</a:t>
            </a:r>
            <a:endParaRPr sz="1350">
              <a:solidFill>
                <a:schemeClr val="accent1"/>
              </a:solidFill>
            </a:endParaRPr>
          </a:p>
          <a:p>
            <a:pPr marL="457200" marR="0" lvl="0" indent="-314325" algn="l" rtl="0">
              <a:spcBef>
                <a:spcPts val="0"/>
              </a:spcBef>
              <a:spcAft>
                <a:spcPts val="0"/>
              </a:spcAft>
              <a:buClr>
                <a:schemeClr val="accent1"/>
              </a:buClr>
              <a:buSzPts val="1350"/>
              <a:buChar char="●"/>
            </a:pPr>
            <a:r>
              <a:rPr lang="en" sz="1350">
                <a:solidFill>
                  <a:schemeClr val="accent1"/>
                </a:solidFill>
              </a:rPr>
              <a:t>Improving data quality, with consequent benefits for evaluation, assessment, analysis and decision support.</a:t>
            </a:r>
            <a:endParaRPr sz="1350">
              <a:solidFill>
                <a:schemeClr val="accent1"/>
              </a:solidFill>
              <a:latin typeface="Arial"/>
              <a:ea typeface="Arial"/>
              <a:cs typeface="Arial"/>
              <a:sym typeface="Arial"/>
            </a:endParaRPr>
          </a:p>
        </p:txBody>
      </p:sp>
      <p:pic>
        <p:nvPicPr>
          <p:cNvPr id="251" name="Google Shape;251;p22"/>
          <p:cNvPicPr preferRelativeResize="0"/>
          <p:nvPr/>
        </p:nvPicPr>
        <p:blipFill>
          <a:blip r:embed="rId3">
            <a:alphaModFix/>
          </a:blip>
          <a:stretch>
            <a:fillRect/>
          </a:stretch>
        </p:blipFill>
        <p:spPr>
          <a:xfrm>
            <a:off x="5651050" y="339725"/>
            <a:ext cx="2145725" cy="4335075"/>
          </a:xfrm>
          <a:prstGeom prst="rect">
            <a:avLst/>
          </a:prstGeom>
          <a:noFill/>
          <a:ln>
            <a:noFill/>
          </a:ln>
        </p:spPr>
      </p:pic>
      <p:pic>
        <p:nvPicPr>
          <p:cNvPr id="252" name="Google Shape;252;p22"/>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Why does the UK need a PID roadmap now?</a:t>
            </a:r>
            <a:endParaRPr/>
          </a:p>
        </p:txBody>
      </p:sp>
      <p:sp>
        <p:nvSpPr>
          <p:cNvPr id="65" name="Google Shape;65;p10"/>
          <p:cNvSpPr txBox="1"/>
          <p:nvPr/>
        </p:nvSpPr>
        <p:spPr>
          <a:xfrm>
            <a:off x="4852851" y="796835"/>
            <a:ext cx="41859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b="0" i="0" u="none" strike="noStrike" cap="none">
                <a:solidFill>
                  <a:schemeClr val="dk1"/>
                </a:solidFill>
                <a:latin typeface="Arial"/>
                <a:ea typeface="Arial"/>
                <a:cs typeface="Arial"/>
                <a:sym typeface="Arial"/>
              </a:rPr>
              <a:t>…after all, we’ve been talking about PIDs for a while</a:t>
            </a:r>
            <a:endParaRPr/>
          </a:p>
        </p:txBody>
      </p:sp>
      <p:grpSp>
        <p:nvGrpSpPr>
          <p:cNvPr id="66" name="Google Shape;66;p10"/>
          <p:cNvGrpSpPr/>
          <p:nvPr/>
        </p:nvGrpSpPr>
        <p:grpSpPr>
          <a:xfrm>
            <a:off x="358766" y="1510374"/>
            <a:ext cx="5028438" cy="729871"/>
            <a:chOff x="457829" y="1392827"/>
            <a:chExt cx="7620000" cy="1178923"/>
          </a:xfrm>
        </p:grpSpPr>
        <p:pic>
          <p:nvPicPr>
            <p:cNvPr id="67" name="Google Shape;67;p10"/>
            <p:cNvPicPr preferRelativeResize="0"/>
            <p:nvPr/>
          </p:nvPicPr>
          <p:blipFill rotWithShape="1">
            <a:blip r:embed="rId3">
              <a:alphaModFix/>
            </a:blip>
            <a:srcRect/>
            <a:stretch/>
          </p:blipFill>
          <p:spPr>
            <a:xfrm>
              <a:off x="457829" y="1392827"/>
              <a:ext cx="7620000" cy="685800"/>
            </a:xfrm>
            <a:prstGeom prst="rect">
              <a:avLst/>
            </a:prstGeom>
            <a:noFill/>
            <a:ln>
              <a:noFill/>
            </a:ln>
          </p:spPr>
        </p:pic>
        <p:pic>
          <p:nvPicPr>
            <p:cNvPr id="68" name="Google Shape;68;p10"/>
            <p:cNvPicPr preferRelativeResize="0"/>
            <p:nvPr/>
          </p:nvPicPr>
          <p:blipFill rotWithShape="1">
            <a:blip r:embed="rId4">
              <a:alphaModFix/>
            </a:blip>
            <a:srcRect/>
            <a:stretch/>
          </p:blipFill>
          <p:spPr>
            <a:xfrm>
              <a:off x="457829" y="2025650"/>
              <a:ext cx="6896099" cy="546100"/>
            </a:xfrm>
            <a:prstGeom prst="rect">
              <a:avLst/>
            </a:prstGeom>
            <a:noFill/>
            <a:ln>
              <a:noFill/>
            </a:ln>
          </p:spPr>
        </p:pic>
      </p:grpSp>
      <p:pic>
        <p:nvPicPr>
          <p:cNvPr id="69" name="Google Shape;69;p10" descr="A picture containing drawing&#10;&#10;Description automatically generated"/>
          <p:cNvPicPr preferRelativeResize="0"/>
          <p:nvPr/>
        </p:nvPicPr>
        <p:blipFill rotWithShape="1">
          <a:blip r:embed="rId5">
            <a:alphaModFix/>
          </a:blip>
          <a:srcRect/>
          <a:stretch/>
        </p:blipFill>
        <p:spPr>
          <a:xfrm>
            <a:off x="270873" y="968606"/>
            <a:ext cx="1982470" cy="472975"/>
          </a:xfrm>
          <a:prstGeom prst="rect">
            <a:avLst/>
          </a:prstGeom>
          <a:noFill/>
          <a:ln>
            <a:noFill/>
          </a:ln>
        </p:spPr>
      </p:pic>
      <p:pic>
        <p:nvPicPr>
          <p:cNvPr id="70" name="Google Shape;70;p10"/>
          <p:cNvPicPr preferRelativeResize="0"/>
          <p:nvPr/>
        </p:nvPicPr>
        <p:blipFill rotWithShape="1">
          <a:blip r:embed="rId6">
            <a:alphaModFix/>
          </a:blip>
          <a:srcRect/>
          <a:stretch/>
        </p:blipFill>
        <p:spPr>
          <a:xfrm>
            <a:off x="4572000" y="2515368"/>
            <a:ext cx="4140200" cy="215900"/>
          </a:xfrm>
          <a:prstGeom prst="rect">
            <a:avLst/>
          </a:prstGeom>
          <a:noFill/>
          <a:ln>
            <a:noFill/>
          </a:ln>
        </p:spPr>
      </p:pic>
      <p:pic>
        <p:nvPicPr>
          <p:cNvPr id="71" name="Google Shape;71;p10"/>
          <p:cNvPicPr preferRelativeResize="0"/>
          <p:nvPr/>
        </p:nvPicPr>
        <p:blipFill rotWithShape="1">
          <a:blip r:embed="rId7">
            <a:alphaModFix/>
          </a:blip>
          <a:srcRect/>
          <a:stretch/>
        </p:blipFill>
        <p:spPr>
          <a:xfrm>
            <a:off x="3096804" y="2734833"/>
            <a:ext cx="5549900" cy="152400"/>
          </a:xfrm>
          <a:prstGeom prst="rect">
            <a:avLst/>
          </a:prstGeom>
          <a:noFill/>
          <a:ln>
            <a:noFill/>
          </a:ln>
        </p:spPr>
      </p:pic>
      <p:pic>
        <p:nvPicPr>
          <p:cNvPr id="72" name="Google Shape;72;p10" descr="A picture containing drawing&#10;&#10;Description automatically generated"/>
          <p:cNvPicPr preferRelativeResize="0"/>
          <p:nvPr/>
        </p:nvPicPr>
        <p:blipFill rotWithShape="1">
          <a:blip r:embed="rId8">
            <a:alphaModFix/>
          </a:blip>
          <a:srcRect/>
          <a:stretch/>
        </p:blipFill>
        <p:spPr>
          <a:xfrm>
            <a:off x="7199992" y="2032009"/>
            <a:ext cx="1485900" cy="431800"/>
          </a:xfrm>
          <a:prstGeom prst="rect">
            <a:avLst/>
          </a:prstGeom>
          <a:noFill/>
          <a:ln>
            <a:noFill/>
          </a:ln>
        </p:spPr>
      </p:pic>
      <p:pic>
        <p:nvPicPr>
          <p:cNvPr id="73" name="Google Shape;73;p10" descr="A picture containing drawing&#10;&#10;Description automatically generated"/>
          <p:cNvPicPr preferRelativeResize="0"/>
          <p:nvPr/>
        </p:nvPicPr>
        <p:blipFill rotWithShape="1">
          <a:blip r:embed="rId9">
            <a:alphaModFix/>
          </a:blip>
          <a:srcRect/>
          <a:stretch/>
        </p:blipFill>
        <p:spPr>
          <a:xfrm>
            <a:off x="457829" y="3174641"/>
            <a:ext cx="1193800" cy="317500"/>
          </a:xfrm>
          <a:prstGeom prst="rect">
            <a:avLst/>
          </a:prstGeom>
          <a:noFill/>
          <a:ln>
            <a:noFill/>
          </a:ln>
        </p:spPr>
      </p:pic>
      <p:sp>
        <p:nvSpPr>
          <p:cNvPr id="74" name="Google Shape;74;p10"/>
          <p:cNvSpPr txBox="1"/>
          <p:nvPr/>
        </p:nvSpPr>
        <p:spPr>
          <a:xfrm>
            <a:off x="1815737" y="3158759"/>
            <a:ext cx="40110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000">
                <a:solidFill>
                  <a:schemeClr val="dk1"/>
                </a:solidFill>
                <a:latin typeface="Arial"/>
                <a:ea typeface="Arial"/>
                <a:cs typeface="Arial"/>
                <a:sym typeface="Arial"/>
              </a:rPr>
              <a:t>Recognises Identifiers as a key component of digitisation or science</a:t>
            </a:r>
            <a:endParaRPr/>
          </a:p>
          <a:p>
            <a:pPr marL="0" marR="0" lvl="0" indent="0" algn="l" rtl="0">
              <a:spcBef>
                <a:spcPts val="0"/>
              </a:spcBef>
              <a:spcAft>
                <a:spcPts val="0"/>
              </a:spcAft>
              <a:buNone/>
            </a:pPr>
            <a:r>
              <a:rPr lang="en" sz="1000" u="sng">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https://doi.org/10.1787/1b06c47c-en</a:t>
            </a:r>
            <a:endParaRPr sz="1000">
              <a:solidFill>
                <a:schemeClr val="dk1"/>
              </a:solidFill>
              <a:latin typeface="Arial"/>
              <a:ea typeface="Arial"/>
              <a:cs typeface="Arial"/>
              <a:sym typeface="Arial"/>
            </a:endParaRPr>
          </a:p>
        </p:txBody>
      </p:sp>
      <p:pic>
        <p:nvPicPr>
          <p:cNvPr id="75" name="Google Shape;75;p10" descr="A screenshot of a cell phone&#10;&#10;Description automatically generated"/>
          <p:cNvPicPr preferRelativeResize="0"/>
          <p:nvPr/>
        </p:nvPicPr>
        <p:blipFill rotWithShape="1">
          <a:blip r:embed="rId11">
            <a:alphaModFix/>
          </a:blip>
          <a:srcRect b="2789"/>
          <a:stretch/>
        </p:blipFill>
        <p:spPr>
          <a:xfrm>
            <a:off x="4464405" y="3458028"/>
            <a:ext cx="3619500" cy="1197522"/>
          </a:xfrm>
          <a:prstGeom prst="rect">
            <a:avLst/>
          </a:prstGeom>
          <a:noFill/>
          <a:ln>
            <a:noFill/>
          </a:ln>
        </p:spPr>
      </p:pic>
      <p:pic>
        <p:nvPicPr>
          <p:cNvPr id="76" name="Google Shape;76;p10"/>
          <p:cNvPicPr preferRelativeResize="0"/>
          <p:nvPr/>
        </p:nvPicPr>
        <p:blipFill>
          <a:blip r:embed="rId12">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3"/>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Bringing the community together</a:t>
            </a:r>
            <a:endParaRPr/>
          </a:p>
        </p:txBody>
      </p:sp>
      <p:sp>
        <p:nvSpPr>
          <p:cNvPr id="259" name="Google Shape;259;p23"/>
          <p:cNvSpPr txBox="1"/>
          <p:nvPr/>
        </p:nvSpPr>
        <p:spPr>
          <a:xfrm>
            <a:off x="348400" y="910900"/>
            <a:ext cx="7893000" cy="5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 sz="1800" b="1">
                <a:solidFill>
                  <a:schemeClr val="accent1"/>
                </a:solidFill>
              </a:rPr>
              <a:t>Assembling a business case for a consortium: findings and next steps</a:t>
            </a:r>
            <a:endParaRPr sz="1800" b="1">
              <a:solidFill>
                <a:schemeClr val="accent1"/>
              </a:solidFill>
            </a:endParaRPr>
          </a:p>
          <a:p>
            <a:pPr marL="0" marR="0" lvl="0" indent="0" algn="l" rtl="0">
              <a:spcBef>
                <a:spcPts val="0"/>
              </a:spcBef>
              <a:spcAft>
                <a:spcPts val="0"/>
              </a:spcAft>
              <a:buSzPts val="1100"/>
              <a:buNone/>
            </a:pPr>
            <a:endParaRPr sz="1800" b="1">
              <a:solidFill>
                <a:schemeClr val="accent1"/>
              </a:solidFill>
            </a:endParaRPr>
          </a:p>
          <a:p>
            <a:pPr marL="0" marR="0" lvl="0" indent="0" algn="l" rtl="0">
              <a:spcBef>
                <a:spcPts val="0"/>
              </a:spcBef>
              <a:spcAft>
                <a:spcPts val="0"/>
              </a:spcAft>
              <a:buNone/>
            </a:pPr>
            <a:endParaRPr sz="1800" b="1">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
        <p:nvSpPr>
          <p:cNvPr id="260" name="Google Shape;260;p23"/>
          <p:cNvSpPr txBox="1"/>
          <p:nvPr/>
        </p:nvSpPr>
        <p:spPr>
          <a:xfrm>
            <a:off x="444725" y="1549725"/>
            <a:ext cx="7440900" cy="3208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650">
                <a:solidFill>
                  <a:schemeClr val="accent1"/>
                </a:solidFill>
              </a:rPr>
              <a:t>“To deliver these efficiencies, we need people with technical and community expertise… providing rigorous and robust technical support for new and existing PID integrations. The value of the consortial approach is that it would provide a framework to deliver this support for every research organisation in the UK, maximising returns on a national investment in PIDs.”</a:t>
            </a:r>
            <a:endParaRPr sz="1650">
              <a:solidFill>
                <a:schemeClr val="accent1"/>
              </a:solidFill>
            </a:endParaRPr>
          </a:p>
          <a:p>
            <a:pPr marL="0" marR="0" lvl="0" indent="0" algn="l" rtl="0">
              <a:spcBef>
                <a:spcPts val="0"/>
              </a:spcBef>
              <a:spcAft>
                <a:spcPts val="0"/>
              </a:spcAft>
              <a:buNone/>
            </a:pPr>
            <a:endParaRPr sz="1650">
              <a:solidFill>
                <a:schemeClr val="accent1"/>
              </a:solidFill>
            </a:endParaRPr>
          </a:p>
          <a:p>
            <a:pPr marL="0" marR="0" lvl="0" indent="0" algn="l" rtl="0">
              <a:spcBef>
                <a:spcPts val="0"/>
              </a:spcBef>
              <a:spcAft>
                <a:spcPts val="0"/>
              </a:spcAft>
              <a:buNone/>
            </a:pPr>
            <a:r>
              <a:rPr lang="en" sz="1650">
                <a:solidFill>
                  <a:schemeClr val="accent1"/>
                </a:solidFill>
              </a:rPr>
              <a:t>“The question is: will the benefits of that adoption justify the costs of the consortium? The answer to this should be provided by a rigorous cost-benefit analysis.”</a:t>
            </a:r>
            <a:endParaRPr sz="1650">
              <a:solidFill>
                <a:schemeClr val="accent1"/>
              </a:solidFill>
            </a:endParaRPr>
          </a:p>
        </p:txBody>
      </p:sp>
      <p:pic>
        <p:nvPicPr>
          <p:cNvPr id="261" name="Google Shape;261;p23"/>
          <p:cNvPicPr preferRelativeResize="0"/>
          <p:nvPr/>
        </p:nvPicPr>
        <p:blipFill>
          <a:blip r:embed="rId3">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24"/>
          <p:cNvPicPr preferRelativeResize="0"/>
          <p:nvPr/>
        </p:nvPicPr>
        <p:blipFill rotWithShape="1">
          <a:blip r:embed="rId3">
            <a:alphaModFix/>
          </a:blip>
          <a:srcRect/>
          <a:stretch/>
        </p:blipFill>
        <p:spPr>
          <a:xfrm>
            <a:off x="3144330" y="1190939"/>
            <a:ext cx="5734051" cy="3228975"/>
          </a:xfrm>
          <a:prstGeom prst="rect">
            <a:avLst/>
          </a:prstGeom>
          <a:noFill/>
          <a:ln>
            <a:noFill/>
          </a:ln>
        </p:spPr>
      </p:pic>
      <p:sp>
        <p:nvSpPr>
          <p:cNvPr id="267" name="Google Shape;267;p24"/>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Bringing the community together</a:t>
            </a:r>
            <a:endParaRPr/>
          </a:p>
        </p:txBody>
      </p:sp>
      <p:sp>
        <p:nvSpPr>
          <p:cNvPr id="269" name="Google Shape;269;p24"/>
          <p:cNvSpPr txBox="1"/>
          <p:nvPr/>
        </p:nvSpPr>
        <p:spPr>
          <a:xfrm>
            <a:off x="358775" y="839508"/>
            <a:ext cx="5431200" cy="5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b="1">
                <a:solidFill>
                  <a:schemeClr val="accent1"/>
                </a:solidFill>
                <a:latin typeface="Arial"/>
                <a:ea typeface="Arial"/>
                <a:cs typeface="Arial"/>
                <a:sym typeface="Arial"/>
              </a:rPr>
              <a:t>Long term strategic engagement</a:t>
            </a:r>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
        <p:nvSpPr>
          <p:cNvPr id="270" name="Google Shape;270;p24"/>
          <p:cNvSpPr txBox="1"/>
          <p:nvPr/>
        </p:nvSpPr>
        <p:spPr>
          <a:xfrm>
            <a:off x="348409" y="1230296"/>
            <a:ext cx="3335100" cy="3624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a:solidFill>
                  <a:schemeClr val="accent1"/>
                </a:solidFill>
                <a:latin typeface="Arial"/>
                <a:ea typeface="Arial"/>
                <a:cs typeface="Arial"/>
                <a:sym typeface="Arial"/>
              </a:rPr>
              <a:t>Our Research Identifier National Coordinati</a:t>
            </a:r>
            <a:r>
              <a:rPr lang="en" sz="1350">
                <a:solidFill>
                  <a:schemeClr val="accent1"/>
                </a:solidFill>
              </a:rPr>
              <a:t>ng</a:t>
            </a:r>
            <a:r>
              <a:rPr lang="en" sz="1350">
                <a:solidFill>
                  <a:schemeClr val="accent1"/>
                </a:solidFill>
                <a:latin typeface="Arial"/>
                <a:ea typeface="Arial"/>
                <a:cs typeface="Arial"/>
                <a:sym typeface="Arial"/>
              </a:rPr>
              <a:t> </a:t>
            </a:r>
            <a:r>
              <a:rPr lang="en" sz="1350">
                <a:solidFill>
                  <a:schemeClr val="accent1"/>
                </a:solidFill>
              </a:rPr>
              <a:t>C</a:t>
            </a:r>
            <a:r>
              <a:rPr lang="en" sz="1350">
                <a:solidFill>
                  <a:schemeClr val="accent1"/>
                </a:solidFill>
                <a:latin typeface="Arial"/>
                <a:ea typeface="Arial"/>
                <a:cs typeface="Arial"/>
                <a:sym typeface="Arial"/>
              </a:rPr>
              <a:t>ommittee will:</a:t>
            </a:r>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a:p>
            <a:pPr marL="285750" marR="0" lvl="0" indent="-285750" algn="l" rtl="0">
              <a:spcBef>
                <a:spcPts val="0"/>
              </a:spcBef>
              <a:spcAft>
                <a:spcPts val="0"/>
              </a:spcAft>
              <a:buClr>
                <a:schemeClr val="accent1"/>
              </a:buClr>
              <a:buSzPts val="1350"/>
              <a:buFont typeface="Arial"/>
              <a:buChar char="•"/>
            </a:pPr>
            <a:r>
              <a:rPr lang="en" sz="1350">
                <a:solidFill>
                  <a:schemeClr val="accent1"/>
                </a:solidFill>
                <a:latin typeface="Arial"/>
                <a:ea typeface="Arial"/>
                <a:cs typeface="Arial"/>
                <a:sym typeface="Arial"/>
              </a:rPr>
              <a:t>Provide strategic insights to shape the priorities and focus of PID-related activities and policies in the UK</a:t>
            </a:r>
            <a:endParaRPr/>
          </a:p>
          <a:p>
            <a:pPr marL="285750" marR="0" lvl="0" indent="-285750" algn="l" rtl="0">
              <a:spcBef>
                <a:spcPts val="0"/>
              </a:spcBef>
              <a:spcAft>
                <a:spcPts val="0"/>
              </a:spcAft>
              <a:buClr>
                <a:schemeClr val="accent1"/>
              </a:buClr>
              <a:buSzPts val="1350"/>
              <a:buFont typeface="Arial"/>
              <a:buChar char="•"/>
            </a:pPr>
            <a:r>
              <a:rPr lang="en" sz="1350">
                <a:solidFill>
                  <a:schemeClr val="accent1"/>
                </a:solidFill>
                <a:latin typeface="Arial"/>
                <a:ea typeface="Arial"/>
                <a:cs typeface="Arial"/>
                <a:sym typeface="Arial"/>
              </a:rPr>
              <a:t>Liaise with international PID providers and governance structures</a:t>
            </a:r>
            <a:endParaRPr/>
          </a:p>
          <a:p>
            <a:pPr marL="285750" marR="0" lvl="0" indent="-285750" algn="l" rtl="0">
              <a:spcBef>
                <a:spcPts val="0"/>
              </a:spcBef>
              <a:spcAft>
                <a:spcPts val="0"/>
              </a:spcAft>
              <a:buClr>
                <a:schemeClr val="accent1"/>
              </a:buClr>
              <a:buSzPts val="1350"/>
              <a:buFont typeface="Arial"/>
              <a:buChar char="•"/>
            </a:pPr>
            <a:r>
              <a:rPr lang="en" sz="1350">
                <a:solidFill>
                  <a:schemeClr val="accent1"/>
                </a:solidFill>
                <a:latin typeface="Arial"/>
                <a:ea typeface="Arial"/>
                <a:cs typeface="Arial"/>
                <a:sym typeface="Arial"/>
              </a:rPr>
              <a:t>Align PID integrations and developments across sectors to optimise interoperability</a:t>
            </a:r>
            <a:endParaRPr/>
          </a:p>
          <a:p>
            <a:pPr marL="285750" marR="0" lvl="0" indent="-285750" algn="l" rtl="0">
              <a:spcBef>
                <a:spcPts val="0"/>
              </a:spcBef>
              <a:spcAft>
                <a:spcPts val="0"/>
              </a:spcAft>
              <a:buClr>
                <a:schemeClr val="accent1"/>
              </a:buClr>
              <a:buSzPts val="1350"/>
              <a:buFont typeface="Arial"/>
              <a:buChar char="•"/>
            </a:pPr>
            <a:r>
              <a:rPr lang="en" sz="1350">
                <a:solidFill>
                  <a:schemeClr val="accent1"/>
                </a:solidFill>
                <a:latin typeface="Arial"/>
                <a:ea typeface="Arial"/>
                <a:cs typeface="Arial"/>
                <a:sym typeface="Arial"/>
              </a:rPr>
              <a:t>Ensure that all individuals and organisations in the UK research community have equitable access to the PIDs they need</a:t>
            </a:r>
            <a:endParaRPr sz="1350">
              <a:solidFill>
                <a:schemeClr val="accent1"/>
              </a:solidFill>
              <a:latin typeface="Arial"/>
              <a:ea typeface="Arial"/>
              <a:cs typeface="Arial"/>
              <a:sym typeface="Aria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pic>
        <p:nvPicPr>
          <p:cNvPr id="271" name="Google Shape;271;p24"/>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25"/>
          <p:cNvPicPr preferRelativeResize="0"/>
          <p:nvPr/>
        </p:nvPicPr>
        <p:blipFill rotWithShape="1">
          <a:blip r:embed="rId3">
            <a:alphaModFix amt="24000"/>
          </a:blip>
          <a:srcRect b="43987"/>
          <a:stretch/>
        </p:blipFill>
        <p:spPr>
          <a:xfrm>
            <a:off x="0" y="0"/>
            <a:ext cx="9144001" cy="5106273"/>
          </a:xfrm>
          <a:prstGeom prst="rect">
            <a:avLst/>
          </a:prstGeom>
          <a:noFill/>
          <a:ln>
            <a:noFill/>
          </a:ln>
        </p:spPr>
      </p:pic>
      <p:sp>
        <p:nvSpPr>
          <p:cNvPr id="277" name="Google Shape;277;p25"/>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Turning our discoveries into actions</a:t>
            </a:r>
            <a:endParaRPr/>
          </a:p>
        </p:txBody>
      </p:sp>
      <p:sp>
        <p:nvSpPr>
          <p:cNvPr id="279" name="Google Shape;279;p25"/>
          <p:cNvSpPr txBox="1"/>
          <p:nvPr/>
        </p:nvSpPr>
        <p:spPr>
          <a:xfrm>
            <a:off x="87982" y="37226"/>
            <a:ext cx="3111600" cy="24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000">
                <a:solidFill>
                  <a:schemeClr val="dk1"/>
                </a:solidFill>
                <a:latin typeface="Arial"/>
                <a:ea typeface="Arial"/>
                <a:cs typeface="Arial"/>
                <a:sym typeface="Arial"/>
              </a:rPr>
              <a:t>Background: UK Open access workshop (Oct 2017)</a:t>
            </a:r>
            <a:endParaRPr/>
          </a:p>
        </p:txBody>
      </p:sp>
      <p:pic>
        <p:nvPicPr>
          <p:cNvPr id="280" name="Google Shape;280;p25"/>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26"/>
          <p:cNvSpPr txBox="1">
            <a:spLocks noGrp="1"/>
          </p:cNvSpPr>
          <p:nvPr>
            <p:ph type="title"/>
          </p:nvPr>
        </p:nvSpPr>
        <p:spPr>
          <a:xfrm>
            <a:off x="358775" y="339725"/>
            <a:ext cx="8436900" cy="3417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Setting up the multi-PID Consortium</a:t>
            </a:r>
            <a:endParaRPr/>
          </a:p>
          <a:p>
            <a:pPr marL="0" lvl="0" indent="0" algn="l" rtl="0">
              <a:spcBef>
                <a:spcPts val="0"/>
              </a:spcBef>
              <a:spcAft>
                <a:spcPts val="0"/>
              </a:spcAft>
              <a:buNone/>
            </a:pPr>
            <a:endParaRPr/>
          </a:p>
        </p:txBody>
      </p:sp>
      <p:pic>
        <p:nvPicPr>
          <p:cNvPr id="287" name="Google Shape;287;p26"/>
          <p:cNvPicPr preferRelativeResize="0"/>
          <p:nvPr/>
        </p:nvPicPr>
        <p:blipFill>
          <a:blip r:embed="rId3">
            <a:alphaModFix/>
          </a:blip>
          <a:stretch>
            <a:fillRect/>
          </a:stretch>
        </p:blipFill>
        <p:spPr>
          <a:xfrm>
            <a:off x="6635700" y="4694350"/>
            <a:ext cx="1704974" cy="218856"/>
          </a:xfrm>
          <a:prstGeom prst="rect">
            <a:avLst/>
          </a:prstGeom>
          <a:noFill/>
          <a:ln>
            <a:noFill/>
          </a:ln>
        </p:spPr>
      </p:pic>
      <p:sp>
        <p:nvSpPr>
          <p:cNvPr id="288" name="Google Shape;288;p26"/>
          <p:cNvSpPr txBox="1"/>
          <p:nvPr/>
        </p:nvSpPr>
        <p:spPr>
          <a:xfrm>
            <a:off x="348400" y="745688"/>
            <a:ext cx="8436900" cy="3898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 sz="1800" b="1">
                <a:solidFill>
                  <a:schemeClr val="accent1"/>
                </a:solidFill>
              </a:rPr>
              <a:t>Cost benefit analysis (highlights)</a:t>
            </a:r>
            <a:endParaRPr sz="1800" b="1">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Landscape review - existing work and examples</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Workflow analysis - identify pain points in existing workflows</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Data exchange mapping - scale and distribution</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Benefit quantification - time and effort savings from PID optimisations</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Modelling - different adoption scenarios and timelines</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Community impact analysis - identify edge cases, unsupported needs and gaps</a:t>
            </a:r>
            <a:endParaRPr sz="1700">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Final report - shared with community</a:t>
            </a:r>
            <a:endParaRPr sz="1700">
              <a:solidFill>
                <a:schemeClr val="accent1"/>
              </a:solidFill>
            </a:endParaRPr>
          </a:p>
          <a:p>
            <a:pPr marL="0" marR="0" lvl="0" indent="0" algn="l" rtl="0">
              <a:spcBef>
                <a:spcPts val="0"/>
              </a:spcBef>
              <a:spcAft>
                <a:spcPts val="0"/>
              </a:spcAft>
              <a:buNone/>
            </a:pPr>
            <a:r>
              <a:rPr lang="en" sz="1800" b="1">
                <a:solidFill>
                  <a:schemeClr val="accent1"/>
                </a:solidFill>
              </a:rPr>
              <a:t>Moving to consortium model</a:t>
            </a:r>
            <a:endParaRPr sz="1800" b="1">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Designed to maximise access to, and the utility of, priority PID services in the UK and in the international systems upon which UK research community depends</a:t>
            </a:r>
            <a:endParaRPr sz="1700">
              <a:solidFill>
                <a:schemeClr val="accent1"/>
              </a:solidFill>
            </a:endParaRPr>
          </a:p>
          <a:p>
            <a:pPr marL="0" marR="0" lvl="0" indent="0" algn="l" rtl="0">
              <a:spcBef>
                <a:spcPts val="0"/>
              </a:spcBef>
              <a:spcAft>
                <a:spcPts val="0"/>
              </a:spcAft>
              <a:buNone/>
            </a:pPr>
            <a:r>
              <a:rPr lang="en" sz="1800" b="1">
                <a:solidFill>
                  <a:schemeClr val="accent1"/>
                </a:solidFill>
              </a:rPr>
              <a:t>RINCC</a:t>
            </a:r>
            <a:endParaRPr sz="1800" b="1">
              <a:solidFill>
                <a:schemeClr val="accent1"/>
              </a:solidFill>
            </a:endParaRPr>
          </a:p>
          <a:p>
            <a:pPr marL="457200" marR="0" lvl="0" indent="-336550" algn="l" rtl="0">
              <a:spcBef>
                <a:spcPts val="0"/>
              </a:spcBef>
              <a:spcAft>
                <a:spcPts val="0"/>
              </a:spcAft>
              <a:buClr>
                <a:schemeClr val="accent1"/>
              </a:buClr>
              <a:buSzPts val="1700"/>
              <a:buChar char="●"/>
            </a:pPr>
            <a:r>
              <a:rPr lang="en" sz="1700">
                <a:solidFill>
                  <a:schemeClr val="accent1"/>
                </a:solidFill>
              </a:rPr>
              <a:t>Setting up the Research Identifier National Coordinating Committee (RINCC) to focus on governance and community accountability</a:t>
            </a:r>
            <a:endParaRPr sz="1700">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7"/>
          <p:cNvSpPr txBox="1">
            <a:spLocks noGrp="1"/>
          </p:cNvSpPr>
          <p:nvPr>
            <p:ph type="title"/>
          </p:nvPr>
        </p:nvSpPr>
        <p:spPr>
          <a:xfrm>
            <a:off x="358774" y="339725"/>
            <a:ext cx="6518400" cy="3417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Interventions and integrations</a:t>
            </a:r>
            <a:endParaRPr/>
          </a:p>
        </p:txBody>
      </p:sp>
      <p:pic>
        <p:nvPicPr>
          <p:cNvPr id="295" name="Google Shape;295;p27"/>
          <p:cNvPicPr preferRelativeResize="0"/>
          <p:nvPr/>
        </p:nvPicPr>
        <p:blipFill>
          <a:blip r:embed="rId3">
            <a:alphaModFix/>
          </a:blip>
          <a:stretch>
            <a:fillRect/>
          </a:stretch>
        </p:blipFill>
        <p:spPr>
          <a:xfrm>
            <a:off x="6635700" y="4694350"/>
            <a:ext cx="1704974" cy="218856"/>
          </a:xfrm>
          <a:prstGeom prst="rect">
            <a:avLst/>
          </a:prstGeom>
          <a:noFill/>
          <a:ln>
            <a:noFill/>
          </a:ln>
        </p:spPr>
      </p:pic>
      <p:sp>
        <p:nvSpPr>
          <p:cNvPr id="296" name="Google Shape;296;p27"/>
          <p:cNvSpPr txBox="1"/>
          <p:nvPr/>
        </p:nvSpPr>
        <p:spPr>
          <a:xfrm>
            <a:off x="348400" y="740300"/>
            <a:ext cx="8436900" cy="3903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 sz="1800" b="1">
                <a:solidFill>
                  <a:schemeClr val="accent1"/>
                </a:solidFill>
              </a:rPr>
              <a:t>Jisc leading by example</a:t>
            </a:r>
            <a:endParaRPr sz="1800" b="1">
              <a:solidFill>
                <a:schemeClr val="accent1"/>
              </a:solidFill>
            </a:endParaRPr>
          </a:p>
          <a:p>
            <a:pPr marL="0" marR="0" lvl="0" indent="0" algn="l" rtl="0">
              <a:spcBef>
                <a:spcPts val="1000"/>
              </a:spcBef>
              <a:spcAft>
                <a:spcPts val="0"/>
              </a:spcAft>
              <a:buSzPts val="1100"/>
              <a:buNone/>
            </a:pPr>
            <a:r>
              <a:rPr lang="en" sz="1600">
                <a:solidFill>
                  <a:schemeClr val="accent1"/>
                </a:solidFill>
              </a:rPr>
              <a:t>We need to follow established PID integration specifications. Building on work already undertaken in reviewing the use of PIDs in Jisc services, at a minimum, the following implementations should be considered:</a:t>
            </a:r>
            <a:endParaRPr sz="1600">
              <a:solidFill>
                <a:schemeClr val="accent1"/>
              </a:solidFill>
            </a:endParaRPr>
          </a:p>
          <a:p>
            <a:pPr marL="457200" marR="0" lvl="0" indent="-323850" algn="l" rtl="0">
              <a:spcBef>
                <a:spcPts val="1000"/>
              </a:spcBef>
              <a:spcAft>
                <a:spcPts val="0"/>
              </a:spcAft>
              <a:buClr>
                <a:schemeClr val="accent1"/>
              </a:buClr>
              <a:buSzPts val="1500"/>
              <a:buChar char="●"/>
            </a:pPr>
            <a:r>
              <a:rPr lang="en" sz="1500">
                <a:solidFill>
                  <a:schemeClr val="accent1"/>
                </a:solidFill>
              </a:rPr>
              <a:t>Registering DOIs (via Crossref or DataCite) for content in the Jisc repository</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Collecting and displaying ORCID IDs for contributors to all published content on Jisc platforms</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Ensuring that our Research Repository service supports the Crossref and DataCite member APIs for DOI registration and the ORCID member API for identifying contributors</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Integrating the ROR API for organisations and affiliations across all Jisc services (with a potential corollary policy mandating the use of ROR IDs wherever they are available)</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Registering Crossref Grant DOIs for Jisc funding awards</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Ensuring Grant DOI lookup and (where appropriate) registration are explicitly supported</a:t>
            </a:r>
            <a:endParaRPr sz="1500">
              <a:solidFill>
                <a:schemeClr val="accent1"/>
              </a:solidFill>
            </a:endParaRPr>
          </a:p>
          <a:p>
            <a:pPr marL="457200" marR="0" lvl="0" indent="-323850" algn="l" rtl="0">
              <a:spcBef>
                <a:spcPts val="0"/>
              </a:spcBef>
              <a:spcAft>
                <a:spcPts val="0"/>
              </a:spcAft>
              <a:buClr>
                <a:schemeClr val="accent1"/>
              </a:buClr>
              <a:buSzPts val="1500"/>
              <a:buChar char="●"/>
            </a:pPr>
            <a:r>
              <a:rPr lang="en" sz="1500">
                <a:solidFill>
                  <a:schemeClr val="accent1"/>
                </a:solidFill>
              </a:rPr>
              <a:t>Issuing RAiDs for Jisc-funded activities, reporting outputs, and project participation via the RAiD records for projects</a:t>
            </a:r>
            <a:endParaRPr sz="1700">
              <a:solidFill>
                <a:schemeClr val="accent1"/>
              </a:solidFill>
            </a:endParaRPr>
          </a:p>
          <a:p>
            <a:pPr marL="0" marR="0" lvl="0" indent="0" algn="l" rtl="0">
              <a:spcBef>
                <a:spcPts val="0"/>
              </a:spcBef>
              <a:spcAft>
                <a:spcPts val="0"/>
              </a:spcAft>
              <a:buNone/>
            </a:pPr>
            <a:endParaRPr sz="1350">
              <a:solidFill>
                <a:schemeClr val="accent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28"/>
          <p:cNvSpPr txBox="1">
            <a:spLocks noGrp="1"/>
          </p:cNvSpPr>
          <p:nvPr>
            <p:ph type="title"/>
          </p:nvPr>
        </p:nvSpPr>
        <p:spPr>
          <a:xfrm>
            <a:off x="358774" y="339725"/>
            <a:ext cx="6518400" cy="3417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Internationalising our work</a:t>
            </a:r>
            <a:endParaRPr/>
          </a:p>
        </p:txBody>
      </p:sp>
      <p:pic>
        <p:nvPicPr>
          <p:cNvPr id="303" name="Google Shape;303;p28"/>
          <p:cNvPicPr preferRelativeResize="0"/>
          <p:nvPr/>
        </p:nvPicPr>
        <p:blipFill>
          <a:blip r:embed="rId3">
            <a:alphaModFix/>
          </a:blip>
          <a:stretch>
            <a:fillRect/>
          </a:stretch>
        </p:blipFill>
        <p:spPr>
          <a:xfrm>
            <a:off x="6635700" y="4694350"/>
            <a:ext cx="1704974" cy="218856"/>
          </a:xfrm>
          <a:prstGeom prst="rect">
            <a:avLst/>
          </a:prstGeom>
          <a:noFill/>
          <a:ln>
            <a:noFill/>
          </a:ln>
        </p:spPr>
      </p:pic>
      <p:sp>
        <p:nvSpPr>
          <p:cNvPr id="304" name="Google Shape;304;p28"/>
          <p:cNvSpPr txBox="1"/>
          <p:nvPr/>
        </p:nvSpPr>
        <p:spPr>
          <a:xfrm>
            <a:off x="348400" y="745700"/>
            <a:ext cx="8703300" cy="3898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sz="1600" b="1" dirty="0">
                <a:solidFill>
                  <a:schemeClr val="accent1"/>
                </a:solidFill>
              </a:rPr>
              <a:t>Cost benefit analysis</a:t>
            </a:r>
            <a:endParaRPr sz="1600" b="1" dirty="0">
              <a:solidFill>
                <a:schemeClr val="accent1"/>
              </a:solidFill>
            </a:endParaRPr>
          </a:p>
          <a:p>
            <a:pPr marL="457200" marR="0" lvl="0" indent="-323850" algn="l" rtl="0">
              <a:spcBef>
                <a:spcPts val="0"/>
              </a:spcBef>
              <a:spcAft>
                <a:spcPts val="0"/>
              </a:spcAft>
              <a:buClr>
                <a:schemeClr val="accent1"/>
              </a:buClr>
              <a:buSzPts val="1500"/>
              <a:buChar char="●"/>
            </a:pPr>
            <a:r>
              <a:rPr lang="en" dirty="0">
                <a:solidFill>
                  <a:schemeClr val="accent1"/>
                </a:solidFill>
              </a:rPr>
              <a:t>Good evidence of the value proposition of PID integration for the UK and internationally</a:t>
            </a:r>
            <a:endParaRPr dirty="0">
              <a:solidFill>
                <a:schemeClr val="accent1"/>
              </a:solidFill>
            </a:endParaRPr>
          </a:p>
          <a:p>
            <a:pPr marL="457200" marR="0" lvl="0" indent="-323850" algn="l" rtl="0">
              <a:spcBef>
                <a:spcPts val="0"/>
              </a:spcBef>
              <a:spcAft>
                <a:spcPts val="0"/>
              </a:spcAft>
              <a:buClr>
                <a:schemeClr val="accent1"/>
              </a:buClr>
              <a:buSzPts val="1500"/>
              <a:buChar char="●"/>
            </a:pPr>
            <a:r>
              <a:rPr lang="en" dirty="0">
                <a:solidFill>
                  <a:schemeClr val="accent1"/>
                </a:solidFill>
              </a:rPr>
              <a:t>Reuse the method for the benefit of your community</a:t>
            </a:r>
            <a:endParaRPr dirty="0">
              <a:solidFill>
                <a:schemeClr val="accent1"/>
              </a:solidFill>
            </a:endParaRPr>
          </a:p>
          <a:p>
            <a:pPr marL="0" marR="0" lvl="0" indent="0" algn="l" rtl="0">
              <a:spcBef>
                <a:spcPts val="0"/>
              </a:spcBef>
              <a:spcAft>
                <a:spcPts val="0"/>
              </a:spcAft>
              <a:buSzPts val="1100"/>
              <a:buNone/>
            </a:pPr>
            <a:r>
              <a:rPr lang="en" sz="1600" b="1" dirty="0">
                <a:solidFill>
                  <a:schemeClr val="accent1"/>
                </a:solidFill>
              </a:rPr>
              <a:t>Communication and community development</a:t>
            </a:r>
            <a:endParaRPr sz="1600" b="1" dirty="0">
              <a:solidFill>
                <a:schemeClr val="accent1"/>
              </a:solidFill>
            </a:endParaRPr>
          </a:p>
          <a:p>
            <a:pPr marL="457200" marR="0" lvl="0" indent="-317500" algn="l" rtl="0">
              <a:spcBef>
                <a:spcPts val="0"/>
              </a:spcBef>
              <a:spcAft>
                <a:spcPts val="0"/>
              </a:spcAft>
              <a:buClr>
                <a:schemeClr val="accent1"/>
              </a:buClr>
              <a:buSzPts val="1400"/>
              <a:buChar char="●"/>
            </a:pPr>
            <a:r>
              <a:rPr lang="en" dirty="0">
                <a:solidFill>
                  <a:schemeClr val="accent1"/>
                </a:solidFill>
              </a:rPr>
              <a:t>Develop a national and international unified and coordinated user group ‘collective action plan’</a:t>
            </a:r>
            <a:endParaRPr dirty="0">
              <a:solidFill>
                <a:schemeClr val="accent1"/>
              </a:solidFill>
            </a:endParaRPr>
          </a:p>
          <a:p>
            <a:pPr marL="457200" marR="0" lvl="0" indent="-317500" algn="l" rtl="0">
              <a:spcBef>
                <a:spcPts val="0"/>
              </a:spcBef>
              <a:spcAft>
                <a:spcPts val="0"/>
              </a:spcAft>
              <a:buClr>
                <a:schemeClr val="accent1"/>
              </a:buClr>
              <a:buSzPts val="1400"/>
              <a:buChar char="●"/>
            </a:pPr>
            <a:r>
              <a:rPr lang="en" dirty="0">
                <a:solidFill>
                  <a:schemeClr val="accent1"/>
                </a:solidFill>
              </a:rPr>
              <a:t>Develop programme plan for international engagement activities and partnerships</a:t>
            </a:r>
            <a:endParaRPr dirty="0">
              <a:solidFill>
                <a:schemeClr val="accent1"/>
              </a:solidFill>
            </a:endParaRPr>
          </a:p>
          <a:p>
            <a:pPr marL="0" marR="0" lvl="0" indent="0" algn="l" rtl="0">
              <a:spcBef>
                <a:spcPts val="0"/>
              </a:spcBef>
              <a:spcAft>
                <a:spcPts val="0"/>
              </a:spcAft>
              <a:buNone/>
            </a:pPr>
            <a:r>
              <a:rPr lang="en" sz="1600" b="1" dirty="0">
                <a:solidFill>
                  <a:schemeClr val="accent1"/>
                </a:solidFill>
              </a:rPr>
              <a:t>RAiD</a:t>
            </a:r>
            <a:endParaRPr sz="1600" b="1" dirty="0">
              <a:solidFill>
                <a:schemeClr val="accent1"/>
              </a:solidFill>
            </a:endParaRPr>
          </a:p>
          <a:p>
            <a:pPr marL="457200" marR="0" lvl="0" indent="-317500" algn="l" rtl="0">
              <a:spcBef>
                <a:spcPts val="0"/>
              </a:spcBef>
              <a:spcAft>
                <a:spcPts val="0"/>
              </a:spcAft>
              <a:buClr>
                <a:schemeClr val="accent1"/>
              </a:buClr>
              <a:buSzPts val="1400"/>
              <a:buChar char="●"/>
            </a:pPr>
            <a:r>
              <a:rPr lang="en" dirty="0">
                <a:solidFill>
                  <a:schemeClr val="accent1"/>
                </a:solidFill>
              </a:rPr>
              <a:t>Business planning and roadmap for a UK RAiD Registration Agency as a model for other countries</a:t>
            </a:r>
            <a:endParaRPr dirty="0">
              <a:solidFill>
                <a:schemeClr val="accent1"/>
              </a:solidFill>
            </a:endParaRPr>
          </a:p>
          <a:p>
            <a:pPr marL="0" marR="0" lvl="0" indent="0" algn="l" rtl="0">
              <a:spcBef>
                <a:spcPts val="0"/>
              </a:spcBef>
              <a:spcAft>
                <a:spcPts val="0"/>
              </a:spcAft>
              <a:buNone/>
            </a:pPr>
            <a:r>
              <a:rPr lang="en" sz="1600" b="1" dirty="0">
                <a:solidFill>
                  <a:schemeClr val="accent1"/>
                </a:solidFill>
              </a:rPr>
              <a:t>Research Data Alliance</a:t>
            </a:r>
            <a:endParaRPr sz="1600" b="1" dirty="0">
              <a:solidFill>
                <a:schemeClr val="accent1"/>
              </a:solidFill>
            </a:endParaRPr>
          </a:p>
          <a:p>
            <a:pPr marL="457200" marR="0" lvl="0" indent="-317500" algn="l" rtl="0">
              <a:spcBef>
                <a:spcPts val="0"/>
              </a:spcBef>
              <a:spcAft>
                <a:spcPts val="0"/>
              </a:spcAft>
              <a:buClr>
                <a:schemeClr val="accent1"/>
              </a:buClr>
              <a:buSzPts val="1400"/>
              <a:buChar char="●"/>
            </a:pPr>
            <a:r>
              <a:rPr lang="en" dirty="0">
                <a:solidFill>
                  <a:schemeClr val="accent1"/>
                </a:solidFill>
              </a:rPr>
              <a:t>P17 BoF proposal - National PID strategies: opportunities for collaboration and alignment.</a:t>
            </a:r>
            <a:endParaRPr dirty="0">
              <a:solidFill>
                <a:schemeClr val="accent1"/>
              </a:solidFill>
            </a:endParaRPr>
          </a:p>
          <a:p>
            <a:pPr marL="457200" marR="0" lvl="0" indent="0" algn="l" rtl="0">
              <a:spcBef>
                <a:spcPts val="0"/>
              </a:spcBef>
              <a:spcAft>
                <a:spcPts val="0"/>
              </a:spcAft>
              <a:buNone/>
            </a:pPr>
            <a:r>
              <a:rPr lang="en" dirty="0">
                <a:solidFill>
                  <a:schemeClr val="accent1"/>
                </a:solidFill>
              </a:rPr>
              <a:t>Examine case studies of national PID strategies and frameworks (from NL, CA, AU, FI, and UK) and assess the potential benefit of collaboration and alignment in the development and implementation of future national initiatives.</a:t>
            </a:r>
            <a:endParaRPr dirty="0">
              <a:solidFill>
                <a:schemeClr val="accen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29" descr="A picture containing text, map&#10;&#10;Description automatically generated"/>
          <p:cNvPicPr preferRelativeResize="0"/>
          <p:nvPr/>
        </p:nvPicPr>
        <p:blipFill rotWithShape="1">
          <a:blip r:embed="rId3">
            <a:alphaModFix amt="46000"/>
          </a:blip>
          <a:srcRect t="7798" b="7891"/>
          <a:stretch/>
        </p:blipFill>
        <p:spPr>
          <a:xfrm>
            <a:off x="0" y="0"/>
            <a:ext cx="9151708" cy="5143502"/>
          </a:xfrm>
          <a:prstGeom prst="rect">
            <a:avLst/>
          </a:prstGeom>
          <a:noFill/>
          <a:ln>
            <a:noFill/>
          </a:ln>
        </p:spPr>
      </p:pic>
      <p:sp>
        <p:nvSpPr>
          <p:cNvPr id="312" name="Google Shape;312;p29"/>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Stay in touch with the project:</a:t>
            </a:r>
            <a:endParaRPr/>
          </a:p>
        </p:txBody>
      </p:sp>
      <p:sp>
        <p:nvSpPr>
          <p:cNvPr id="313" name="Google Shape;313;p29"/>
          <p:cNvSpPr txBox="1">
            <a:spLocks noGrp="1"/>
          </p:cNvSpPr>
          <p:nvPr>
            <p:ph type="body" idx="1"/>
          </p:nvPr>
        </p:nvSpPr>
        <p:spPr>
          <a:xfrm>
            <a:off x="358774" y="2863678"/>
            <a:ext cx="6518400" cy="255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1700"/>
              <a:buNone/>
            </a:pPr>
            <a:r>
              <a:rPr lang="en"/>
              <a:t>Christopher Brown - </a:t>
            </a:r>
            <a:r>
              <a:rPr lang="en" u="sng">
                <a:solidFill>
                  <a:schemeClr val="hlink"/>
                </a:solidFill>
                <a:hlinkClick r:id="rId4"/>
              </a:rPr>
              <a:t>christopher.brown@jisc.ac.uk</a:t>
            </a:r>
            <a:r>
              <a:rPr lang="en"/>
              <a:t> </a:t>
            </a:r>
            <a:endParaRPr/>
          </a:p>
          <a:p>
            <a:pPr marL="0" lvl="0" indent="0" algn="l" rtl="0">
              <a:lnSpc>
                <a:spcPct val="90000"/>
              </a:lnSpc>
              <a:spcBef>
                <a:spcPts val="750"/>
              </a:spcBef>
              <a:spcAft>
                <a:spcPts val="0"/>
              </a:spcAft>
              <a:buClr>
                <a:schemeClr val="dk1"/>
              </a:buClr>
              <a:buSzPts val="1700"/>
              <a:buNone/>
            </a:pPr>
            <a:r>
              <a:rPr lang="en"/>
              <a:t>Josh Brown – </a:t>
            </a:r>
            <a:r>
              <a:rPr lang="en" u="sng">
                <a:solidFill>
                  <a:schemeClr val="hlink"/>
                </a:solidFill>
                <a:hlinkClick r:id="rId5"/>
              </a:rPr>
              <a:t>josh@morebrains.coop</a:t>
            </a:r>
            <a:endParaRPr/>
          </a:p>
          <a:p>
            <a:pPr marL="0" lvl="0" indent="0" algn="l" rtl="0">
              <a:lnSpc>
                <a:spcPct val="90000"/>
              </a:lnSpc>
              <a:spcBef>
                <a:spcPts val="750"/>
              </a:spcBef>
              <a:spcAft>
                <a:spcPts val="0"/>
              </a:spcAft>
              <a:buClr>
                <a:schemeClr val="dk1"/>
              </a:buClr>
              <a:buSzPts val="1700"/>
              <a:buNone/>
            </a:pPr>
            <a:r>
              <a:rPr lang="en"/>
              <a:t>Twitter: @ukpids</a:t>
            </a:r>
            <a:endParaRPr/>
          </a:p>
        </p:txBody>
      </p:sp>
      <p:pic>
        <p:nvPicPr>
          <p:cNvPr id="314" name="Google Shape;314;p29"/>
          <p:cNvPicPr preferRelativeResize="0"/>
          <p:nvPr/>
        </p:nvPicPr>
        <p:blipFill>
          <a:blip r:embed="rId6">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3" name="Google Shape;83;p11"/>
          <p:cNvSpPr/>
          <p:nvPr/>
        </p:nvSpPr>
        <p:spPr>
          <a:xfrm>
            <a:off x="358775" y="341906"/>
            <a:ext cx="4287600" cy="3601800"/>
          </a:xfrm>
          <a:prstGeom prst="roundRect">
            <a:avLst>
              <a:gd name="adj" fmla="val 16667"/>
            </a:avLst>
          </a:prstGeom>
          <a:solidFill>
            <a:schemeClr val="lt1">
              <a:alpha val="7373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84" name="Google Shape;84;p11"/>
          <p:cNvSpPr/>
          <p:nvPr/>
        </p:nvSpPr>
        <p:spPr>
          <a:xfrm>
            <a:off x="608202" y="641582"/>
            <a:ext cx="3788700" cy="23133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en" sz="1350" i="1">
                <a:solidFill>
                  <a:schemeClr val="dk1"/>
                </a:solidFill>
                <a:latin typeface="Times New Roman"/>
                <a:ea typeface="Times New Roman"/>
                <a:cs typeface="Times New Roman"/>
                <a:sym typeface="Times New Roman"/>
              </a:rPr>
              <a:t>Jisc to lead on selecting and promoting a range of unique identifiers, including ORCID, in collaboration with sector leaders with relevant partner organisations.</a:t>
            </a:r>
            <a:endParaRPr/>
          </a:p>
          <a:p>
            <a:pPr marL="0" marR="0" lvl="0" indent="0" algn="l" rtl="0">
              <a:lnSpc>
                <a:spcPct val="150000"/>
              </a:lnSpc>
              <a:spcBef>
                <a:spcPts val="600"/>
              </a:spcBef>
              <a:spcAft>
                <a:spcPts val="0"/>
              </a:spcAft>
              <a:buNone/>
            </a:pPr>
            <a:r>
              <a:rPr lang="en" sz="1350" i="1">
                <a:solidFill>
                  <a:schemeClr val="dk1"/>
                </a:solidFill>
                <a:latin typeface="Times New Roman"/>
                <a:ea typeface="Times New Roman"/>
                <a:cs typeface="Times New Roman"/>
                <a:sym typeface="Times New Roman"/>
              </a:rPr>
              <a:t>Funders of research to consider mandating the use of an agreed range of unique identifiers as a condition of grant. (Recommendation 8)</a:t>
            </a:r>
            <a:endParaRPr/>
          </a:p>
        </p:txBody>
      </p:sp>
      <p:sp>
        <p:nvSpPr>
          <p:cNvPr id="85" name="Google Shape;85;p11"/>
          <p:cNvSpPr txBox="1"/>
          <p:nvPr/>
        </p:nvSpPr>
        <p:spPr>
          <a:xfrm>
            <a:off x="1690809" y="3110064"/>
            <a:ext cx="2706300" cy="5541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 sz="1000">
                <a:solidFill>
                  <a:schemeClr val="dk1"/>
                </a:solidFill>
                <a:latin typeface="Arial"/>
                <a:ea typeface="Arial"/>
                <a:cs typeface="Arial"/>
                <a:sym typeface="Arial"/>
              </a:rPr>
              <a:t>Open access to research publications - 2018</a:t>
            </a:r>
            <a:endParaRPr/>
          </a:p>
          <a:p>
            <a:pPr marL="0" marR="0" lvl="0" indent="0" algn="r" rtl="0">
              <a:spcBef>
                <a:spcPts val="0"/>
              </a:spcBef>
              <a:spcAft>
                <a:spcPts val="0"/>
              </a:spcAft>
              <a:buNone/>
            </a:pPr>
            <a:r>
              <a:rPr lang="en" sz="1000">
                <a:solidFill>
                  <a:schemeClr val="dk1"/>
                </a:solidFill>
                <a:latin typeface="Arial"/>
                <a:ea typeface="Arial"/>
                <a:cs typeface="Arial"/>
                <a:sym typeface="Arial"/>
              </a:rPr>
              <a:t>Independent advice to the UK government</a:t>
            </a:r>
            <a:endParaRPr/>
          </a:p>
          <a:p>
            <a:pPr marL="0" marR="0" lvl="0" indent="0" algn="r" rtl="0">
              <a:spcBef>
                <a:spcPts val="0"/>
              </a:spcBef>
              <a:spcAft>
                <a:spcPts val="0"/>
              </a:spcAft>
              <a:buNone/>
            </a:pPr>
            <a:r>
              <a:rPr lang="en" sz="1000">
                <a:solidFill>
                  <a:schemeClr val="dk1"/>
                </a:solidFill>
                <a:latin typeface="Arial"/>
                <a:ea typeface="Arial"/>
                <a:cs typeface="Arial"/>
                <a:sym typeface="Arial"/>
              </a:rPr>
              <a:t>Prof Adam Tickell</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2"/>
          <p:cNvPicPr preferRelativeResize="0"/>
          <p:nvPr/>
        </p:nvPicPr>
        <p:blipFill rotWithShape="1">
          <a:blip r:embed="rId3">
            <a:alphaModFix amt="24000"/>
          </a:blip>
          <a:srcRect b="43987"/>
          <a:stretch/>
        </p:blipFill>
        <p:spPr>
          <a:xfrm>
            <a:off x="0" y="0"/>
            <a:ext cx="9144001" cy="5106273"/>
          </a:xfrm>
          <a:prstGeom prst="rect">
            <a:avLst/>
          </a:prstGeom>
          <a:noFill/>
          <a:ln>
            <a:noFill/>
          </a:ln>
        </p:spPr>
      </p:pic>
      <p:sp>
        <p:nvSpPr>
          <p:cNvPr id="91" name="Google Shape;91;p12"/>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Developing a PID Roadmap</a:t>
            </a:r>
            <a:endParaRPr/>
          </a:p>
        </p:txBody>
      </p:sp>
      <p:sp>
        <p:nvSpPr>
          <p:cNvPr id="93" name="Google Shape;93;p12"/>
          <p:cNvSpPr txBox="1"/>
          <p:nvPr/>
        </p:nvSpPr>
        <p:spPr>
          <a:xfrm>
            <a:off x="4412974" y="3037398"/>
            <a:ext cx="40749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400">
                <a:solidFill>
                  <a:schemeClr val="accent4"/>
                </a:solidFill>
                <a:latin typeface="Arial"/>
                <a:ea typeface="Arial"/>
                <a:cs typeface="Arial"/>
                <a:sym typeface="Arial"/>
              </a:rPr>
              <a:t>A series of workshops October 2017 – July 2019 </a:t>
            </a:r>
            <a:endParaRPr/>
          </a:p>
        </p:txBody>
      </p:sp>
      <p:sp>
        <p:nvSpPr>
          <p:cNvPr id="94" name="Google Shape;94;p12"/>
          <p:cNvSpPr txBox="1"/>
          <p:nvPr/>
        </p:nvSpPr>
        <p:spPr>
          <a:xfrm>
            <a:off x="87982" y="37226"/>
            <a:ext cx="3111600" cy="24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000">
                <a:solidFill>
                  <a:schemeClr val="dk1"/>
                </a:solidFill>
                <a:latin typeface="Arial"/>
                <a:ea typeface="Arial"/>
                <a:cs typeface="Arial"/>
                <a:sym typeface="Arial"/>
              </a:rPr>
              <a:t>Background: UK Open access workshop (Oct 2017)</a:t>
            </a:r>
            <a:endParaRPr/>
          </a:p>
        </p:txBody>
      </p:sp>
      <p:pic>
        <p:nvPicPr>
          <p:cNvPr id="95" name="Google Shape;95;p12"/>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3"/>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Identifying priorities based on workflows</a:t>
            </a:r>
            <a:endParaRPr/>
          </a:p>
        </p:txBody>
      </p:sp>
      <p:pic>
        <p:nvPicPr>
          <p:cNvPr id="103" name="Google Shape;103;p13"/>
          <p:cNvPicPr preferRelativeResize="0"/>
          <p:nvPr/>
        </p:nvPicPr>
        <p:blipFill rotWithShape="1">
          <a:blip r:embed="rId3">
            <a:alphaModFix/>
          </a:blip>
          <a:srcRect/>
          <a:stretch/>
        </p:blipFill>
        <p:spPr>
          <a:xfrm>
            <a:off x="5444710" y="772464"/>
            <a:ext cx="2556897" cy="4031310"/>
          </a:xfrm>
          <a:prstGeom prst="rect">
            <a:avLst/>
          </a:prstGeom>
          <a:noFill/>
          <a:ln>
            <a:noFill/>
          </a:ln>
        </p:spPr>
      </p:pic>
      <p:sp>
        <p:nvSpPr>
          <p:cNvPr id="104" name="Google Shape;104;p13"/>
          <p:cNvSpPr txBox="1"/>
          <p:nvPr/>
        </p:nvSpPr>
        <p:spPr>
          <a:xfrm>
            <a:off x="512039" y="1574358"/>
            <a:ext cx="4813800" cy="1300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1350"/>
              <a:buAutoNum type="arabicPeriod"/>
            </a:pPr>
            <a:r>
              <a:rPr lang="en" sz="1350">
                <a:solidFill>
                  <a:schemeClr val="dk1"/>
                </a:solidFill>
              </a:rPr>
              <a:t>Started with the real-world workflows and pain points</a:t>
            </a:r>
            <a:endParaRPr sz="1350">
              <a:solidFill>
                <a:schemeClr val="dk1"/>
              </a:solidFill>
            </a:endParaRPr>
          </a:p>
          <a:p>
            <a:pPr marL="342900" marR="0" lvl="0" indent="-342900" algn="l" rtl="0">
              <a:lnSpc>
                <a:spcPct val="150000"/>
              </a:lnSpc>
              <a:spcBef>
                <a:spcPts val="0"/>
              </a:spcBef>
              <a:spcAft>
                <a:spcPts val="0"/>
              </a:spcAft>
              <a:buClr>
                <a:schemeClr val="dk1"/>
              </a:buClr>
              <a:buSzPts val="1350"/>
              <a:buAutoNum type="arabicPeriod"/>
            </a:pPr>
            <a:r>
              <a:rPr lang="en" sz="1350">
                <a:solidFill>
                  <a:schemeClr val="dk1"/>
                </a:solidFill>
              </a:rPr>
              <a:t>Imagined ‘ideal’ workflows based on gold open access</a:t>
            </a:r>
            <a:endParaRPr sz="1350">
              <a:solidFill>
                <a:schemeClr val="dk1"/>
              </a:solidFill>
            </a:endParaRPr>
          </a:p>
          <a:p>
            <a:pPr marL="342900" marR="0" lvl="0" indent="-342900" algn="l" rtl="0">
              <a:lnSpc>
                <a:spcPct val="150000"/>
              </a:lnSpc>
              <a:spcBef>
                <a:spcPts val="0"/>
              </a:spcBef>
              <a:spcAft>
                <a:spcPts val="0"/>
              </a:spcAft>
              <a:buClr>
                <a:schemeClr val="dk1"/>
              </a:buClr>
              <a:buSzPts val="1350"/>
              <a:buAutoNum type="arabicPeriod"/>
            </a:pPr>
            <a:r>
              <a:rPr lang="en" sz="1350">
                <a:solidFill>
                  <a:schemeClr val="dk1"/>
                </a:solidFill>
              </a:rPr>
              <a:t>What are the priority PIDs?</a:t>
            </a:r>
            <a:endParaRPr sz="1350">
              <a:solidFill>
                <a:schemeClr val="dk1"/>
              </a:solidFill>
            </a:endParaRPr>
          </a:p>
          <a:p>
            <a:pPr marL="342900" marR="0" lvl="0" indent="-342900" algn="l" rtl="0">
              <a:lnSpc>
                <a:spcPct val="150000"/>
              </a:lnSpc>
              <a:spcBef>
                <a:spcPts val="0"/>
              </a:spcBef>
              <a:spcAft>
                <a:spcPts val="0"/>
              </a:spcAft>
              <a:buClr>
                <a:schemeClr val="dk1"/>
              </a:buClr>
              <a:buSzPts val="1350"/>
              <a:buAutoNum type="arabicPeriod"/>
            </a:pPr>
            <a:r>
              <a:rPr lang="en" sz="1350">
                <a:solidFill>
                  <a:schemeClr val="dk1"/>
                </a:solidFill>
              </a:rPr>
              <a:t>What are the points of integration needed?</a:t>
            </a:r>
            <a:endParaRPr sz="1350">
              <a:solidFill>
                <a:schemeClr val="dk1"/>
              </a:solidFill>
            </a:endParaRPr>
          </a:p>
          <a:p>
            <a:pPr marL="342900" marR="0" lvl="0" indent="-342900" algn="l" rtl="0">
              <a:lnSpc>
                <a:spcPct val="150000"/>
              </a:lnSpc>
              <a:spcBef>
                <a:spcPts val="0"/>
              </a:spcBef>
              <a:spcAft>
                <a:spcPts val="0"/>
              </a:spcAft>
              <a:buClr>
                <a:schemeClr val="dk1"/>
              </a:buClr>
              <a:buSzPts val="1350"/>
              <a:buAutoNum type="arabicPeriod"/>
            </a:pPr>
            <a:r>
              <a:rPr lang="en" sz="1350">
                <a:solidFill>
                  <a:schemeClr val="dk1"/>
                </a:solidFill>
              </a:rPr>
              <a:t>How does information flow through the system?</a:t>
            </a:r>
            <a:endParaRPr sz="1350">
              <a:solidFill>
                <a:schemeClr val="dk1"/>
              </a:solidFill>
            </a:endParaRPr>
          </a:p>
        </p:txBody>
      </p:sp>
      <p:sp>
        <p:nvSpPr>
          <p:cNvPr id="105" name="Google Shape;105;p13"/>
          <p:cNvSpPr txBox="1"/>
          <p:nvPr/>
        </p:nvSpPr>
        <p:spPr>
          <a:xfrm>
            <a:off x="348409" y="1121259"/>
            <a:ext cx="19512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a:solidFill>
                  <a:schemeClr val="accent1"/>
                </a:solidFill>
                <a:latin typeface="Arial"/>
                <a:ea typeface="Arial"/>
                <a:cs typeface="Arial"/>
                <a:sym typeface="Arial"/>
              </a:rPr>
              <a:t>Workflow gap analysis:</a:t>
            </a:r>
            <a:endParaRPr/>
          </a:p>
        </p:txBody>
      </p:sp>
      <p:pic>
        <p:nvPicPr>
          <p:cNvPr id="106" name="Google Shape;106;p13"/>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grpSp>
        <p:nvGrpSpPr>
          <p:cNvPr id="113" name="Google Shape;113;p14"/>
          <p:cNvGrpSpPr/>
          <p:nvPr/>
        </p:nvGrpSpPr>
        <p:grpSpPr>
          <a:xfrm>
            <a:off x="5414228" y="3175695"/>
            <a:ext cx="1254193" cy="805820"/>
            <a:chOff x="3982941" y="1238129"/>
            <a:chExt cx="1645058" cy="1056952"/>
          </a:xfrm>
        </p:grpSpPr>
        <p:pic>
          <p:nvPicPr>
            <p:cNvPr id="114" name="Google Shape;114;p14"/>
            <p:cNvPicPr preferRelativeResize="0"/>
            <p:nvPr/>
          </p:nvPicPr>
          <p:blipFill rotWithShape="1">
            <a:blip r:embed="rId3">
              <a:alphaModFix/>
            </a:blip>
            <a:srcRect/>
            <a:stretch/>
          </p:blipFill>
          <p:spPr>
            <a:xfrm>
              <a:off x="3982941" y="1454861"/>
              <a:ext cx="589059" cy="589059"/>
            </a:xfrm>
            <a:prstGeom prst="rect">
              <a:avLst/>
            </a:prstGeom>
            <a:noFill/>
            <a:ln>
              <a:noFill/>
            </a:ln>
          </p:spPr>
        </p:pic>
        <p:pic>
          <p:nvPicPr>
            <p:cNvPr id="115" name="Google Shape;115;p14" descr="Newspaper"/>
            <p:cNvPicPr preferRelativeResize="0"/>
            <p:nvPr/>
          </p:nvPicPr>
          <p:blipFill rotWithShape="1">
            <a:blip r:embed="rId4">
              <a:alphaModFix/>
            </a:blip>
            <a:srcRect/>
            <a:stretch/>
          </p:blipFill>
          <p:spPr>
            <a:xfrm>
              <a:off x="4651601" y="1332332"/>
              <a:ext cx="462936" cy="462936"/>
            </a:xfrm>
            <a:prstGeom prst="rect">
              <a:avLst/>
            </a:prstGeom>
            <a:noFill/>
            <a:ln>
              <a:noFill/>
            </a:ln>
          </p:spPr>
        </p:pic>
        <p:pic>
          <p:nvPicPr>
            <p:cNvPr id="116" name="Google Shape;116;p14" descr="Statistics"/>
            <p:cNvPicPr preferRelativeResize="0"/>
            <p:nvPr/>
          </p:nvPicPr>
          <p:blipFill rotWithShape="1">
            <a:blip r:embed="rId5">
              <a:alphaModFix/>
            </a:blip>
            <a:srcRect/>
            <a:stretch/>
          </p:blipFill>
          <p:spPr>
            <a:xfrm>
              <a:off x="5075671" y="1742753"/>
              <a:ext cx="552328" cy="552328"/>
            </a:xfrm>
            <a:prstGeom prst="rect">
              <a:avLst/>
            </a:prstGeom>
            <a:noFill/>
            <a:ln>
              <a:noFill/>
            </a:ln>
          </p:spPr>
        </p:pic>
        <p:pic>
          <p:nvPicPr>
            <p:cNvPr id="117" name="Google Shape;117;p14" descr="A close up of a logo&#10;&#10;Description automatically generated"/>
            <p:cNvPicPr preferRelativeResize="0"/>
            <p:nvPr/>
          </p:nvPicPr>
          <p:blipFill rotWithShape="1">
            <a:blip r:embed="rId6">
              <a:alphaModFix/>
            </a:blip>
            <a:srcRect/>
            <a:stretch/>
          </p:blipFill>
          <p:spPr>
            <a:xfrm flipH="1">
              <a:off x="4655058" y="1906778"/>
              <a:ext cx="350818" cy="370230"/>
            </a:xfrm>
            <a:prstGeom prst="rect">
              <a:avLst/>
            </a:prstGeom>
            <a:noFill/>
            <a:ln>
              <a:noFill/>
            </a:ln>
          </p:spPr>
        </p:pic>
        <p:pic>
          <p:nvPicPr>
            <p:cNvPr id="118" name="Google Shape;118;p14" descr="Video camera"/>
            <p:cNvPicPr preferRelativeResize="0"/>
            <p:nvPr/>
          </p:nvPicPr>
          <p:blipFill rotWithShape="1">
            <a:blip r:embed="rId7">
              <a:alphaModFix/>
            </a:blip>
            <a:srcRect/>
            <a:stretch/>
          </p:blipFill>
          <p:spPr>
            <a:xfrm>
              <a:off x="5123375" y="1238129"/>
              <a:ext cx="504624" cy="504624"/>
            </a:xfrm>
            <a:prstGeom prst="rect">
              <a:avLst/>
            </a:prstGeom>
            <a:noFill/>
            <a:ln>
              <a:noFill/>
            </a:ln>
          </p:spPr>
        </p:pic>
      </p:grpSp>
      <p:pic>
        <p:nvPicPr>
          <p:cNvPr id="119" name="Google Shape;119;p14" descr="A picture containing drawing&#10;&#10;Description automatically generated"/>
          <p:cNvPicPr preferRelativeResize="0"/>
          <p:nvPr/>
        </p:nvPicPr>
        <p:blipFill rotWithShape="1">
          <a:blip r:embed="rId8">
            <a:alphaModFix/>
          </a:blip>
          <a:srcRect/>
          <a:stretch/>
        </p:blipFill>
        <p:spPr>
          <a:xfrm>
            <a:off x="1866274" y="3352046"/>
            <a:ext cx="1332015" cy="493339"/>
          </a:xfrm>
          <a:prstGeom prst="rect">
            <a:avLst/>
          </a:prstGeom>
          <a:noFill/>
          <a:ln>
            <a:noFill/>
          </a:ln>
        </p:spPr>
      </p:pic>
      <p:sp>
        <p:nvSpPr>
          <p:cNvPr id="120" name="Google Shape;120;p14"/>
          <p:cNvSpPr txBox="1"/>
          <p:nvPr/>
        </p:nvSpPr>
        <p:spPr>
          <a:xfrm>
            <a:off x="1866274" y="2829618"/>
            <a:ext cx="12522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i="1">
                <a:solidFill>
                  <a:schemeClr val="dk1"/>
                </a:solidFill>
                <a:latin typeface="Arial"/>
                <a:ea typeface="Arial"/>
                <a:cs typeface="Arial"/>
                <a:sym typeface="Arial"/>
              </a:rPr>
              <a:t>Organisations</a:t>
            </a:r>
            <a:endParaRPr sz="1350" i="1">
              <a:solidFill>
                <a:schemeClr val="dk1"/>
              </a:solidFill>
              <a:latin typeface="Arial"/>
              <a:ea typeface="Arial"/>
              <a:cs typeface="Arial"/>
              <a:sym typeface="Arial"/>
            </a:endParaRPr>
          </a:p>
        </p:txBody>
      </p:sp>
      <p:sp>
        <p:nvSpPr>
          <p:cNvPr id="121" name="Google Shape;121;p14"/>
          <p:cNvSpPr txBox="1"/>
          <p:nvPr/>
        </p:nvSpPr>
        <p:spPr>
          <a:xfrm>
            <a:off x="5715946" y="2829923"/>
            <a:ext cx="7905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i="1">
                <a:solidFill>
                  <a:schemeClr val="dk1"/>
                </a:solidFill>
                <a:latin typeface="Arial"/>
                <a:ea typeface="Arial"/>
                <a:cs typeface="Arial"/>
                <a:sym typeface="Arial"/>
              </a:rPr>
              <a:t>Outputs</a:t>
            </a:r>
            <a:endParaRPr/>
          </a:p>
        </p:txBody>
      </p:sp>
      <p:sp>
        <p:nvSpPr>
          <p:cNvPr id="122" name="Google Shape;122;p14"/>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Five priority PIDs</a:t>
            </a:r>
            <a:endParaRPr/>
          </a:p>
        </p:txBody>
      </p:sp>
      <p:grpSp>
        <p:nvGrpSpPr>
          <p:cNvPr id="123" name="Google Shape;123;p14"/>
          <p:cNvGrpSpPr/>
          <p:nvPr/>
        </p:nvGrpSpPr>
        <p:grpSpPr>
          <a:xfrm>
            <a:off x="3747139" y="1344791"/>
            <a:ext cx="1500007" cy="1222501"/>
            <a:chOff x="557002" y="295110"/>
            <a:chExt cx="2260068" cy="1841948"/>
          </a:xfrm>
        </p:grpSpPr>
        <p:grpSp>
          <p:nvGrpSpPr>
            <p:cNvPr id="124" name="Google Shape;124;p14"/>
            <p:cNvGrpSpPr/>
            <p:nvPr/>
          </p:nvGrpSpPr>
          <p:grpSpPr>
            <a:xfrm>
              <a:off x="557002" y="295110"/>
              <a:ext cx="2260068" cy="1841948"/>
              <a:chOff x="2552264" y="2929740"/>
              <a:chExt cx="1132809" cy="1132809"/>
            </a:xfrm>
          </p:grpSpPr>
          <p:pic>
            <p:nvPicPr>
              <p:cNvPr id="125" name="Google Shape;125;p14" descr="Portfolio - icon by Adioma"/>
              <p:cNvPicPr preferRelativeResize="0"/>
              <p:nvPr/>
            </p:nvPicPr>
            <p:blipFill rotWithShape="1">
              <a:blip r:embed="rId9">
                <a:alphaModFix/>
              </a:blip>
              <a:srcRect/>
              <a:stretch/>
            </p:blipFill>
            <p:spPr>
              <a:xfrm>
                <a:off x="2552264" y="2929740"/>
                <a:ext cx="1132809" cy="1132809"/>
              </a:xfrm>
              <a:prstGeom prst="rect">
                <a:avLst/>
              </a:prstGeom>
              <a:noFill/>
              <a:ln>
                <a:noFill/>
              </a:ln>
            </p:spPr>
          </p:pic>
          <p:sp>
            <p:nvSpPr>
              <p:cNvPr id="126" name="Google Shape;126;p14"/>
              <p:cNvSpPr/>
              <p:nvPr/>
            </p:nvSpPr>
            <p:spPr>
              <a:xfrm>
                <a:off x="2717074" y="3278777"/>
                <a:ext cx="810000" cy="5877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grpSp>
        <p:sp>
          <p:nvSpPr>
            <p:cNvPr id="127" name="Google Shape;127;p14"/>
            <p:cNvSpPr/>
            <p:nvPr/>
          </p:nvSpPr>
          <p:spPr>
            <a:xfrm>
              <a:off x="685800" y="738050"/>
              <a:ext cx="1998600" cy="1182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grpSp>
          <p:nvGrpSpPr>
            <p:cNvPr id="128" name="Google Shape;128;p14"/>
            <p:cNvGrpSpPr/>
            <p:nvPr/>
          </p:nvGrpSpPr>
          <p:grpSpPr>
            <a:xfrm>
              <a:off x="962298" y="797044"/>
              <a:ext cx="1397725" cy="1039213"/>
              <a:chOff x="875126" y="1476668"/>
              <a:chExt cx="3183884" cy="2367228"/>
            </a:xfrm>
          </p:grpSpPr>
          <p:pic>
            <p:nvPicPr>
              <p:cNvPr id="129" name="Google Shape;129;p14"/>
              <p:cNvPicPr preferRelativeResize="0"/>
              <p:nvPr/>
            </p:nvPicPr>
            <p:blipFill rotWithShape="1">
              <a:blip r:embed="rId10">
                <a:alphaModFix/>
              </a:blip>
              <a:srcRect/>
              <a:stretch/>
            </p:blipFill>
            <p:spPr>
              <a:xfrm>
                <a:off x="3312555" y="2583973"/>
                <a:ext cx="738997" cy="738997"/>
              </a:xfrm>
              <a:prstGeom prst="rect">
                <a:avLst/>
              </a:prstGeom>
              <a:noFill/>
              <a:ln>
                <a:noFill/>
              </a:ln>
            </p:spPr>
          </p:pic>
          <p:pic>
            <p:nvPicPr>
              <p:cNvPr id="130" name="Google Shape;130;p14" descr="[webp-to-png output image]"/>
              <p:cNvPicPr preferRelativeResize="0"/>
              <p:nvPr/>
            </p:nvPicPr>
            <p:blipFill rotWithShape="1">
              <a:blip r:embed="rId11">
                <a:alphaModFix/>
              </a:blip>
              <a:srcRect/>
              <a:stretch/>
            </p:blipFill>
            <p:spPr>
              <a:xfrm>
                <a:off x="1868159" y="2371069"/>
                <a:ext cx="1293473" cy="732968"/>
              </a:xfrm>
              <a:prstGeom prst="rect">
                <a:avLst/>
              </a:prstGeom>
              <a:noFill/>
              <a:ln>
                <a:noFill/>
              </a:ln>
            </p:spPr>
          </p:pic>
          <p:pic>
            <p:nvPicPr>
              <p:cNvPr id="131" name="Google Shape;131;p14" descr="Tools"/>
              <p:cNvPicPr preferRelativeResize="0"/>
              <p:nvPr/>
            </p:nvPicPr>
            <p:blipFill rotWithShape="1">
              <a:blip r:embed="rId12">
                <a:alphaModFix/>
              </a:blip>
              <a:srcRect/>
              <a:stretch/>
            </p:blipFill>
            <p:spPr>
              <a:xfrm>
                <a:off x="1387237" y="1603288"/>
                <a:ext cx="609600" cy="609600"/>
              </a:xfrm>
              <a:prstGeom prst="rect">
                <a:avLst/>
              </a:prstGeom>
              <a:noFill/>
              <a:ln>
                <a:noFill/>
              </a:ln>
            </p:spPr>
          </p:pic>
          <p:pic>
            <p:nvPicPr>
              <p:cNvPr id="132" name="Google Shape;132;p14" descr="Head with gears"/>
              <p:cNvPicPr preferRelativeResize="0"/>
              <p:nvPr/>
            </p:nvPicPr>
            <p:blipFill rotWithShape="1">
              <a:blip r:embed="rId13">
                <a:alphaModFix/>
              </a:blip>
              <a:srcRect/>
              <a:stretch/>
            </p:blipFill>
            <p:spPr>
              <a:xfrm>
                <a:off x="2135635" y="1530799"/>
                <a:ext cx="537137" cy="537137"/>
              </a:xfrm>
              <a:prstGeom prst="rect">
                <a:avLst/>
              </a:prstGeom>
              <a:noFill/>
              <a:ln>
                <a:noFill/>
              </a:ln>
            </p:spPr>
          </p:pic>
          <p:pic>
            <p:nvPicPr>
              <p:cNvPr id="133" name="Google Shape;133;p14"/>
              <p:cNvPicPr preferRelativeResize="0"/>
              <p:nvPr/>
            </p:nvPicPr>
            <p:blipFill rotWithShape="1">
              <a:blip r:embed="rId14">
                <a:alphaModFix/>
              </a:blip>
              <a:srcRect/>
              <a:stretch/>
            </p:blipFill>
            <p:spPr>
              <a:xfrm>
                <a:off x="2811571" y="1476668"/>
                <a:ext cx="583155" cy="583155"/>
              </a:xfrm>
              <a:prstGeom prst="rect">
                <a:avLst/>
              </a:prstGeom>
              <a:noFill/>
              <a:ln>
                <a:noFill/>
              </a:ln>
            </p:spPr>
          </p:pic>
          <p:pic>
            <p:nvPicPr>
              <p:cNvPr id="134" name="Google Shape;134;p14" descr="Microscope"/>
              <p:cNvPicPr preferRelativeResize="0"/>
              <p:nvPr/>
            </p:nvPicPr>
            <p:blipFill rotWithShape="1">
              <a:blip r:embed="rId15">
                <a:alphaModFix/>
              </a:blip>
              <a:srcRect/>
              <a:stretch/>
            </p:blipFill>
            <p:spPr>
              <a:xfrm>
                <a:off x="2017074" y="3208275"/>
                <a:ext cx="610837" cy="610836"/>
              </a:xfrm>
              <a:prstGeom prst="rect">
                <a:avLst/>
              </a:prstGeom>
              <a:noFill/>
              <a:ln>
                <a:noFill/>
              </a:ln>
            </p:spPr>
          </p:pic>
          <p:pic>
            <p:nvPicPr>
              <p:cNvPr id="135" name="Google Shape;135;p14" descr="A close up of a sign&#10;&#10;Description automatically generated"/>
              <p:cNvPicPr preferRelativeResize="0"/>
              <p:nvPr/>
            </p:nvPicPr>
            <p:blipFill rotWithShape="1">
              <a:blip r:embed="rId16">
                <a:alphaModFix/>
              </a:blip>
              <a:srcRect/>
              <a:stretch/>
            </p:blipFill>
            <p:spPr>
              <a:xfrm>
                <a:off x="1186804" y="3141195"/>
                <a:ext cx="633078" cy="633078"/>
              </a:xfrm>
              <a:prstGeom prst="rect">
                <a:avLst/>
              </a:prstGeom>
              <a:noFill/>
              <a:ln>
                <a:noFill/>
              </a:ln>
            </p:spPr>
          </p:pic>
          <p:grpSp>
            <p:nvGrpSpPr>
              <p:cNvPr id="136" name="Google Shape;136;p14"/>
              <p:cNvGrpSpPr/>
              <p:nvPr/>
            </p:nvGrpSpPr>
            <p:grpSpPr>
              <a:xfrm>
                <a:off x="875126" y="2186826"/>
                <a:ext cx="855567" cy="893879"/>
                <a:chOff x="4114800" y="2114550"/>
                <a:chExt cx="1235832" cy="1291173"/>
              </a:xfrm>
            </p:grpSpPr>
            <p:pic>
              <p:nvPicPr>
                <p:cNvPr id="137" name="Google Shape;137;p14" descr="Drama"/>
                <p:cNvPicPr preferRelativeResize="0"/>
                <p:nvPr/>
              </p:nvPicPr>
              <p:blipFill rotWithShape="1">
                <a:blip r:embed="rId17">
                  <a:alphaModFix/>
                </a:blip>
                <a:srcRect/>
                <a:stretch/>
              </p:blipFill>
              <p:spPr>
                <a:xfrm>
                  <a:off x="4114800" y="2114550"/>
                  <a:ext cx="914400" cy="914400"/>
                </a:xfrm>
                <a:prstGeom prst="rect">
                  <a:avLst/>
                </a:prstGeom>
                <a:noFill/>
                <a:ln>
                  <a:noFill/>
                </a:ln>
              </p:spPr>
            </p:pic>
            <p:pic>
              <p:nvPicPr>
                <p:cNvPr id="138" name="Google Shape;138;p14" descr="Treble clef"/>
                <p:cNvPicPr preferRelativeResize="0"/>
                <p:nvPr/>
              </p:nvPicPr>
              <p:blipFill rotWithShape="1">
                <a:blip r:embed="rId18">
                  <a:alphaModFix/>
                </a:blip>
                <a:srcRect/>
                <a:stretch/>
              </p:blipFill>
              <p:spPr>
                <a:xfrm>
                  <a:off x="4436232" y="2491323"/>
                  <a:ext cx="914400" cy="914400"/>
                </a:xfrm>
                <a:prstGeom prst="rect">
                  <a:avLst/>
                </a:prstGeom>
                <a:noFill/>
                <a:ln>
                  <a:noFill/>
                </a:ln>
              </p:spPr>
            </p:pic>
          </p:grpSp>
          <p:pic>
            <p:nvPicPr>
              <p:cNvPr id="139" name="Google Shape;139;p14" descr="Newspaper"/>
              <p:cNvPicPr preferRelativeResize="0"/>
              <p:nvPr/>
            </p:nvPicPr>
            <p:blipFill rotWithShape="1">
              <a:blip r:embed="rId4">
                <a:alphaModFix/>
              </a:blip>
              <a:srcRect/>
              <a:stretch/>
            </p:blipFill>
            <p:spPr>
              <a:xfrm>
                <a:off x="3349027" y="1926732"/>
                <a:ext cx="709983" cy="709983"/>
              </a:xfrm>
              <a:prstGeom prst="rect">
                <a:avLst/>
              </a:prstGeom>
              <a:noFill/>
              <a:ln>
                <a:noFill/>
              </a:ln>
            </p:spPr>
          </p:pic>
          <p:pic>
            <p:nvPicPr>
              <p:cNvPr id="140" name="Google Shape;140;p14" descr="Statistics"/>
              <p:cNvPicPr preferRelativeResize="0"/>
              <p:nvPr/>
            </p:nvPicPr>
            <p:blipFill rotWithShape="1">
              <a:blip r:embed="rId5">
                <a:alphaModFix/>
              </a:blip>
              <a:srcRect/>
              <a:stretch/>
            </p:blipFill>
            <p:spPr>
              <a:xfrm>
                <a:off x="2903933" y="3233061"/>
                <a:ext cx="610836" cy="610836"/>
              </a:xfrm>
              <a:prstGeom prst="rect">
                <a:avLst/>
              </a:prstGeom>
              <a:noFill/>
              <a:ln>
                <a:noFill/>
              </a:ln>
            </p:spPr>
          </p:pic>
        </p:grpSp>
      </p:grpSp>
      <p:pic>
        <p:nvPicPr>
          <p:cNvPr id="141" name="Google Shape;141;p14"/>
          <p:cNvPicPr preferRelativeResize="0"/>
          <p:nvPr/>
        </p:nvPicPr>
        <p:blipFill rotWithShape="1">
          <a:blip r:embed="rId19">
            <a:alphaModFix/>
          </a:blip>
          <a:srcRect/>
          <a:stretch/>
        </p:blipFill>
        <p:spPr>
          <a:xfrm>
            <a:off x="7225642" y="1576524"/>
            <a:ext cx="820681" cy="820681"/>
          </a:xfrm>
          <a:prstGeom prst="rect">
            <a:avLst/>
          </a:prstGeom>
          <a:noFill/>
          <a:ln>
            <a:noFill/>
          </a:ln>
        </p:spPr>
      </p:pic>
      <p:pic>
        <p:nvPicPr>
          <p:cNvPr id="142" name="Google Shape;142;p14" descr="A picture containing device, table, drawing, computer&#10;&#10;Description automatically generated"/>
          <p:cNvPicPr preferRelativeResize="0"/>
          <p:nvPr/>
        </p:nvPicPr>
        <p:blipFill rotWithShape="1">
          <a:blip r:embed="rId20">
            <a:alphaModFix/>
          </a:blip>
          <a:srcRect t="7123" r="4214"/>
          <a:stretch/>
        </p:blipFill>
        <p:spPr>
          <a:xfrm>
            <a:off x="644597" y="1504357"/>
            <a:ext cx="1923727" cy="920372"/>
          </a:xfrm>
          <a:prstGeom prst="rect">
            <a:avLst/>
          </a:prstGeom>
          <a:noFill/>
          <a:ln>
            <a:noFill/>
          </a:ln>
        </p:spPr>
      </p:pic>
      <p:sp>
        <p:nvSpPr>
          <p:cNvPr id="143" name="Google Shape;143;p14"/>
          <p:cNvSpPr txBox="1"/>
          <p:nvPr/>
        </p:nvSpPr>
        <p:spPr>
          <a:xfrm>
            <a:off x="4051712" y="1011034"/>
            <a:ext cx="8097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i="1">
                <a:solidFill>
                  <a:schemeClr val="dk1"/>
                </a:solidFill>
                <a:latin typeface="Arial"/>
                <a:ea typeface="Arial"/>
                <a:cs typeface="Arial"/>
                <a:sym typeface="Arial"/>
              </a:rPr>
              <a:t>Projects</a:t>
            </a:r>
            <a:endParaRPr/>
          </a:p>
        </p:txBody>
      </p:sp>
      <p:sp>
        <p:nvSpPr>
          <p:cNvPr id="144" name="Google Shape;144;p14"/>
          <p:cNvSpPr txBox="1"/>
          <p:nvPr/>
        </p:nvSpPr>
        <p:spPr>
          <a:xfrm>
            <a:off x="1314711" y="1011034"/>
            <a:ext cx="7041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i="1">
                <a:solidFill>
                  <a:schemeClr val="dk1"/>
                </a:solidFill>
                <a:latin typeface="Arial"/>
                <a:ea typeface="Arial"/>
                <a:cs typeface="Arial"/>
                <a:sym typeface="Arial"/>
              </a:rPr>
              <a:t>Grants</a:t>
            </a:r>
            <a:endParaRPr/>
          </a:p>
        </p:txBody>
      </p:sp>
      <p:sp>
        <p:nvSpPr>
          <p:cNvPr id="145" name="Google Shape;145;p14"/>
          <p:cNvSpPr txBox="1"/>
          <p:nvPr/>
        </p:nvSpPr>
        <p:spPr>
          <a:xfrm>
            <a:off x="7217844" y="1014907"/>
            <a:ext cx="819600" cy="3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i="1">
                <a:solidFill>
                  <a:schemeClr val="dk1"/>
                </a:solidFill>
                <a:latin typeface="Arial"/>
                <a:ea typeface="Arial"/>
                <a:cs typeface="Arial"/>
                <a:sym typeface="Arial"/>
              </a:rPr>
              <a:t>Persons</a:t>
            </a:r>
            <a:endParaRPr/>
          </a:p>
        </p:txBody>
      </p:sp>
      <p:pic>
        <p:nvPicPr>
          <p:cNvPr id="146" name="Google Shape;146;p14"/>
          <p:cNvPicPr preferRelativeResize="0"/>
          <p:nvPr/>
        </p:nvPicPr>
        <p:blipFill>
          <a:blip r:embed="rId21">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15"/>
          <p:cNvPicPr preferRelativeResize="0"/>
          <p:nvPr/>
        </p:nvPicPr>
        <p:blipFill rotWithShape="1">
          <a:blip r:embed="rId3">
            <a:alphaModFix amt="24000"/>
          </a:blip>
          <a:srcRect b="43987"/>
          <a:stretch/>
        </p:blipFill>
        <p:spPr>
          <a:xfrm>
            <a:off x="0" y="0"/>
            <a:ext cx="9144001" cy="5106273"/>
          </a:xfrm>
          <a:prstGeom prst="rect">
            <a:avLst/>
          </a:prstGeom>
          <a:noFill/>
          <a:ln>
            <a:noFill/>
          </a:ln>
        </p:spPr>
      </p:pic>
      <p:sp>
        <p:nvSpPr>
          <p:cNvPr id="152" name="Google Shape;152;p15"/>
          <p:cNvSpPr txBox="1">
            <a:spLocks noGrp="1"/>
          </p:cNvSpPr>
          <p:nvPr>
            <p:ph type="title"/>
          </p:nvPr>
        </p:nvSpPr>
        <p:spPr>
          <a:xfrm>
            <a:off x="358774" y="2269633"/>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Our research</a:t>
            </a:r>
            <a:endParaRPr/>
          </a:p>
        </p:txBody>
      </p:sp>
      <p:sp>
        <p:nvSpPr>
          <p:cNvPr id="154" name="Google Shape;154;p15"/>
          <p:cNvSpPr txBox="1"/>
          <p:nvPr/>
        </p:nvSpPr>
        <p:spPr>
          <a:xfrm>
            <a:off x="87982" y="37226"/>
            <a:ext cx="3111600" cy="24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000">
                <a:solidFill>
                  <a:schemeClr val="dk1"/>
                </a:solidFill>
                <a:latin typeface="Arial"/>
                <a:ea typeface="Arial"/>
                <a:cs typeface="Arial"/>
                <a:sym typeface="Arial"/>
              </a:rPr>
              <a:t>Background: UK Open access workshop (Oct 2017)</a:t>
            </a:r>
            <a:endParaRPr/>
          </a:p>
        </p:txBody>
      </p:sp>
      <p:pic>
        <p:nvPicPr>
          <p:cNvPr id="155" name="Google Shape;155;p15"/>
          <p:cNvPicPr preferRelativeResize="0"/>
          <p:nvPr/>
        </p:nvPicPr>
        <p:blipFill>
          <a:blip r:embed="rId4">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6"/>
          <p:cNvSpPr/>
          <p:nvPr/>
        </p:nvSpPr>
        <p:spPr>
          <a:xfrm>
            <a:off x="2489804" y="2362200"/>
            <a:ext cx="1997400" cy="2261700"/>
          </a:xfrm>
          <a:prstGeom prst="roundRect">
            <a:avLst>
              <a:gd name="adj" fmla="val 16667"/>
            </a:avLst>
          </a:prstGeom>
          <a:solidFill>
            <a:srgbClr val="FFDD96">
              <a:alpha val="33730"/>
            </a:srgbClr>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62" name="Google Shape;162;p16"/>
          <p:cNvSpPr/>
          <p:nvPr/>
        </p:nvSpPr>
        <p:spPr>
          <a:xfrm>
            <a:off x="6773939" y="2362200"/>
            <a:ext cx="1997400" cy="2261700"/>
          </a:xfrm>
          <a:prstGeom prst="roundRect">
            <a:avLst>
              <a:gd name="adj" fmla="val 16667"/>
            </a:avLst>
          </a:prstGeom>
          <a:solidFill>
            <a:srgbClr val="A3BBF0">
              <a:alpha val="33730"/>
            </a:srgbClr>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63" name="Google Shape;163;p16"/>
          <p:cNvSpPr/>
          <p:nvPr/>
        </p:nvSpPr>
        <p:spPr>
          <a:xfrm>
            <a:off x="4629019" y="2345382"/>
            <a:ext cx="1997400" cy="2261700"/>
          </a:xfrm>
          <a:prstGeom prst="roundRect">
            <a:avLst>
              <a:gd name="adj" fmla="val 16667"/>
            </a:avLst>
          </a:prstGeom>
          <a:solidFill>
            <a:srgbClr val="F5A7B3">
              <a:alpha val="33730"/>
            </a:srgbClr>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64" name="Google Shape;164;p16"/>
          <p:cNvSpPr/>
          <p:nvPr/>
        </p:nvSpPr>
        <p:spPr>
          <a:xfrm>
            <a:off x="313290" y="2362200"/>
            <a:ext cx="1997400" cy="2261700"/>
          </a:xfrm>
          <a:prstGeom prst="roundRect">
            <a:avLst>
              <a:gd name="adj" fmla="val 16667"/>
            </a:avLst>
          </a:prstGeom>
          <a:solidFill>
            <a:schemeClr val="accent2">
              <a:alpha val="33730"/>
            </a:schemeClr>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65" name="Google Shape;165;p16"/>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Focus groups</a:t>
            </a:r>
            <a:endParaRPr/>
          </a:p>
        </p:txBody>
      </p:sp>
      <p:sp>
        <p:nvSpPr>
          <p:cNvPr id="167" name="Google Shape;167;p16"/>
          <p:cNvSpPr txBox="1"/>
          <p:nvPr/>
        </p:nvSpPr>
        <p:spPr>
          <a:xfrm>
            <a:off x="358774" y="999067"/>
            <a:ext cx="7366200" cy="715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a:solidFill>
                  <a:schemeClr val="dk1"/>
                </a:solidFill>
                <a:latin typeface="Arial"/>
                <a:ea typeface="Arial"/>
                <a:cs typeface="Arial"/>
                <a:sym typeface="Arial"/>
              </a:rPr>
              <a:t>28 attendees across 5 groups</a:t>
            </a:r>
            <a:endParaRPr/>
          </a:p>
          <a:p>
            <a:pPr marL="0" marR="0" lvl="0" indent="0" algn="l" rtl="0">
              <a:spcBef>
                <a:spcPts val="0"/>
              </a:spcBef>
              <a:spcAft>
                <a:spcPts val="0"/>
              </a:spcAft>
              <a:buNone/>
            </a:pPr>
            <a:r>
              <a:rPr lang="en" sz="1350">
                <a:solidFill>
                  <a:schemeClr val="dk1"/>
                </a:solidFill>
                <a:latin typeface="Arial"/>
                <a:ea typeface="Arial"/>
                <a:cs typeface="Arial"/>
                <a:sym typeface="Arial"/>
              </a:rPr>
              <a:t>19 different organisations – from publishing trade groups to infrastructure providers to libraries</a:t>
            </a:r>
            <a:endParaRPr/>
          </a:p>
          <a:p>
            <a:pPr marL="0" marR="0" lvl="0" indent="0" algn="l" rtl="0">
              <a:spcBef>
                <a:spcPts val="0"/>
              </a:spcBef>
              <a:spcAft>
                <a:spcPts val="0"/>
              </a:spcAft>
              <a:buNone/>
            </a:pPr>
            <a:r>
              <a:rPr lang="en" sz="1350" i="1">
                <a:solidFill>
                  <a:schemeClr val="dk1"/>
                </a:solidFill>
                <a:latin typeface="Arial"/>
                <a:ea typeface="Arial"/>
                <a:cs typeface="Arial"/>
                <a:sym typeface="Arial"/>
              </a:rPr>
              <a:t>Read more at https://repository.jisc.ac.uk/8166/</a:t>
            </a:r>
            <a:endParaRPr/>
          </a:p>
        </p:txBody>
      </p:sp>
      <p:grpSp>
        <p:nvGrpSpPr>
          <p:cNvPr id="168" name="Google Shape;168;p16"/>
          <p:cNvGrpSpPr/>
          <p:nvPr/>
        </p:nvGrpSpPr>
        <p:grpSpPr>
          <a:xfrm>
            <a:off x="664215" y="1829585"/>
            <a:ext cx="7607281" cy="338700"/>
            <a:chOff x="664215" y="1939653"/>
            <a:chExt cx="7607281" cy="338700"/>
          </a:xfrm>
        </p:grpSpPr>
        <p:sp>
          <p:nvSpPr>
            <p:cNvPr id="169" name="Google Shape;169;p16"/>
            <p:cNvSpPr txBox="1"/>
            <p:nvPr/>
          </p:nvSpPr>
          <p:spPr>
            <a:xfrm>
              <a:off x="3654376" y="1939653"/>
              <a:ext cx="16269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a:solidFill>
                    <a:schemeClr val="dk1"/>
                  </a:solidFill>
                  <a:latin typeface="Arial"/>
                  <a:ea typeface="Arial"/>
                  <a:cs typeface="Arial"/>
                  <a:sym typeface="Arial"/>
                </a:rPr>
                <a:t>KEY FINDINGS</a:t>
              </a:r>
              <a:endParaRPr/>
            </a:p>
          </p:txBody>
        </p:sp>
        <p:cxnSp>
          <p:nvCxnSpPr>
            <p:cNvPr id="170" name="Google Shape;170;p16"/>
            <p:cNvCxnSpPr/>
            <p:nvPr/>
          </p:nvCxnSpPr>
          <p:spPr>
            <a:xfrm>
              <a:off x="664215" y="2089694"/>
              <a:ext cx="2953800" cy="0"/>
            </a:xfrm>
            <a:prstGeom prst="straightConnector1">
              <a:avLst/>
            </a:prstGeom>
            <a:noFill/>
            <a:ln w="9525" cap="flat" cmpd="sng">
              <a:solidFill>
                <a:schemeClr val="accent1"/>
              </a:solidFill>
              <a:prstDash val="solid"/>
              <a:miter lim="800000"/>
              <a:headEnd type="none" w="sm" len="sm"/>
              <a:tailEnd type="none" w="sm" len="sm"/>
            </a:ln>
          </p:spPr>
        </p:cxnSp>
        <p:cxnSp>
          <p:nvCxnSpPr>
            <p:cNvPr id="171" name="Google Shape;171;p16"/>
            <p:cNvCxnSpPr/>
            <p:nvPr/>
          </p:nvCxnSpPr>
          <p:spPr>
            <a:xfrm>
              <a:off x="5317696" y="2089694"/>
              <a:ext cx="2953800" cy="0"/>
            </a:xfrm>
            <a:prstGeom prst="straightConnector1">
              <a:avLst/>
            </a:prstGeom>
            <a:noFill/>
            <a:ln w="9525" cap="flat" cmpd="sng">
              <a:solidFill>
                <a:schemeClr val="accent1"/>
              </a:solidFill>
              <a:prstDash val="solid"/>
              <a:miter lim="800000"/>
              <a:headEnd type="none" w="sm" len="sm"/>
              <a:tailEnd type="none" w="sm" len="sm"/>
            </a:ln>
          </p:spPr>
        </p:cxnSp>
      </p:grpSp>
      <p:sp>
        <p:nvSpPr>
          <p:cNvPr id="172" name="Google Shape;172;p16"/>
          <p:cNvSpPr txBox="1"/>
          <p:nvPr/>
        </p:nvSpPr>
        <p:spPr>
          <a:xfrm>
            <a:off x="594037" y="2530543"/>
            <a:ext cx="13020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Governance</a:t>
            </a:r>
            <a:endParaRPr/>
          </a:p>
        </p:txBody>
      </p:sp>
      <p:sp>
        <p:nvSpPr>
          <p:cNvPr id="173" name="Google Shape;173;p16"/>
          <p:cNvSpPr txBox="1"/>
          <p:nvPr/>
        </p:nvSpPr>
        <p:spPr>
          <a:xfrm>
            <a:off x="432632" y="3046684"/>
            <a:ext cx="16248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A model needed that is sustainable and community driven</a:t>
            </a:r>
            <a:endParaRPr/>
          </a:p>
        </p:txBody>
      </p:sp>
      <p:sp>
        <p:nvSpPr>
          <p:cNvPr id="174" name="Google Shape;174;p16"/>
          <p:cNvSpPr txBox="1"/>
          <p:nvPr/>
        </p:nvSpPr>
        <p:spPr>
          <a:xfrm>
            <a:off x="2794317" y="2530543"/>
            <a:ext cx="13596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Interventions</a:t>
            </a:r>
            <a:endParaRPr/>
          </a:p>
        </p:txBody>
      </p:sp>
      <p:sp>
        <p:nvSpPr>
          <p:cNvPr id="175" name="Google Shape;175;p16"/>
          <p:cNvSpPr txBox="1"/>
          <p:nvPr/>
        </p:nvSpPr>
        <p:spPr>
          <a:xfrm>
            <a:off x="2604038" y="3053806"/>
            <a:ext cx="1740300" cy="1169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Prioritise easy wins that add value to multiple PIDs</a:t>
            </a:r>
            <a:endParaRPr/>
          </a:p>
          <a:p>
            <a:pPr marL="0" marR="0" lvl="0" indent="0" algn="l" rtl="0">
              <a:spcBef>
                <a:spcPts val="1200"/>
              </a:spcBef>
              <a:spcAft>
                <a:spcPts val="0"/>
              </a:spcAft>
              <a:buNone/>
            </a:pPr>
            <a:r>
              <a:rPr lang="en" sz="1200">
                <a:solidFill>
                  <a:schemeClr val="dk1"/>
                </a:solidFill>
                <a:latin typeface="Arial"/>
                <a:ea typeface="Arial"/>
                <a:cs typeface="Arial"/>
                <a:sym typeface="Arial"/>
              </a:rPr>
              <a:t>Think globally to maximise followership</a:t>
            </a:r>
            <a:endParaRPr/>
          </a:p>
        </p:txBody>
      </p:sp>
      <p:sp>
        <p:nvSpPr>
          <p:cNvPr id="176" name="Google Shape;176;p16"/>
          <p:cNvSpPr txBox="1"/>
          <p:nvPr/>
        </p:nvSpPr>
        <p:spPr>
          <a:xfrm>
            <a:off x="5070537" y="2530543"/>
            <a:ext cx="11979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Leadership</a:t>
            </a:r>
            <a:endParaRPr/>
          </a:p>
        </p:txBody>
      </p:sp>
      <p:sp>
        <p:nvSpPr>
          <p:cNvPr id="177" name="Google Shape;177;p16"/>
          <p:cNvSpPr txBox="1"/>
          <p:nvPr/>
        </p:nvSpPr>
        <p:spPr>
          <a:xfrm>
            <a:off x="4857035" y="3053806"/>
            <a:ext cx="1624800" cy="1169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Get conversations to happen at high levels</a:t>
            </a:r>
            <a:endParaRPr/>
          </a:p>
          <a:p>
            <a:pPr marL="0" marR="0" lvl="0" indent="0" algn="l" rtl="0">
              <a:spcBef>
                <a:spcPts val="1200"/>
              </a:spcBef>
              <a:spcAft>
                <a:spcPts val="0"/>
              </a:spcAft>
              <a:buNone/>
            </a:pPr>
            <a:r>
              <a:rPr lang="en" sz="1200">
                <a:solidFill>
                  <a:schemeClr val="dk1"/>
                </a:solidFill>
                <a:latin typeface="Arial"/>
                <a:ea typeface="Arial"/>
                <a:cs typeface="Arial"/>
                <a:sym typeface="Arial"/>
              </a:rPr>
              <a:t>Jisc and UKRI might set an example by using mandates</a:t>
            </a:r>
            <a:endParaRPr/>
          </a:p>
        </p:txBody>
      </p:sp>
      <p:sp>
        <p:nvSpPr>
          <p:cNvPr id="178" name="Google Shape;178;p16"/>
          <p:cNvSpPr txBox="1"/>
          <p:nvPr/>
        </p:nvSpPr>
        <p:spPr>
          <a:xfrm>
            <a:off x="7303290" y="2530543"/>
            <a:ext cx="10293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Outreach</a:t>
            </a:r>
            <a:endParaRPr/>
          </a:p>
        </p:txBody>
      </p:sp>
      <p:sp>
        <p:nvSpPr>
          <p:cNvPr id="179" name="Google Shape;179;p16"/>
          <p:cNvSpPr txBox="1"/>
          <p:nvPr/>
        </p:nvSpPr>
        <p:spPr>
          <a:xfrm>
            <a:off x="7005630" y="3053806"/>
            <a:ext cx="1624800" cy="1169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Provide support to all stakeholders</a:t>
            </a:r>
            <a:endParaRPr/>
          </a:p>
          <a:p>
            <a:pPr marL="0" marR="0" lvl="0" indent="0" algn="l" rtl="0">
              <a:spcBef>
                <a:spcPts val="1200"/>
              </a:spcBef>
              <a:spcAft>
                <a:spcPts val="0"/>
              </a:spcAft>
              <a:buNone/>
            </a:pPr>
            <a:r>
              <a:rPr lang="en" sz="1200">
                <a:solidFill>
                  <a:schemeClr val="dk1"/>
                </a:solidFill>
                <a:latin typeface="Arial"/>
                <a:ea typeface="Arial"/>
                <a:cs typeface="Arial"/>
                <a:sym typeface="Arial"/>
              </a:rPr>
              <a:t>Bring clarity i.e. projects and grants are not the same</a:t>
            </a:r>
            <a:endParaRPr/>
          </a:p>
        </p:txBody>
      </p:sp>
      <p:pic>
        <p:nvPicPr>
          <p:cNvPr id="180" name="Google Shape;180;p16"/>
          <p:cNvPicPr preferRelativeResize="0"/>
          <p:nvPr/>
        </p:nvPicPr>
        <p:blipFill>
          <a:blip r:embed="rId3">
            <a:alphaModFix/>
          </a:blip>
          <a:stretch>
            <a:fillRect/>
          </a:stretch>
        </p:blipFill>
        <p:spPr>
          <a:xfrm>
            <a:off x="6635700" y="4694350"/>
            <a:ext cx="1704974" cy="2188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7"/>
          <p:cNvSpPr/>
          <p:nvPr/>
        </p:nvSpPr>
        <p:spPr>
          <a:xfrm>
            <a:off x="2489804" y="2362200"/>
            <a:ext cx="1997400" cy="2261700"/>
          </a:xfrm>
          <a:prstGeom prst="roundRect">
            <a:avLst>
              <a:gd name="adj" fmla="val 16667"/>
            </a:avLst>
          </a:prstGeom>
          <a:solidFill>
            <a:srgbClr val="FFDD96">
              <a:alpha val="33730"/>
            </a:srgbClr>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87" name="Google Shape;187;p17"/>
          <p:cNvSpPr/>
          <p:nvPr/>
        </p:nvSpPr>
        <p:spPr>
          <a:xfrm>
            <a:off x="6773939" y="2362200"/>
            <a:ext cx="1997400" cy="2261700"/>
          </a:xfrm>
          <a:prstGeom prst="roundRect">
            <a:avLst>
              <a:gd name="adj" fmla="val 16667"/>
            </a:avLst>
          </a:prstGeom>
          <a:solidFill>
            <a:srgbClr val="A3BBF0">
              <a:alpha val="33730"/>
            </a:srgbClr>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88" name="Google Shape;188;p17"/>
          <p:cNvSpPr/>
          <p:nvPr/>
        </p:nvSpPr>
        <p:spPr>
          <a:xfrm>
            <a:off x="4629019" y="2345382"/>
            <a:ext cx="1997400" cy="2261700"/>
          </a:xfrm>
          <a:prstGeom prst="roundRect">
            <a:avLst>
              <a:gd name="adj" fmla="val 16667"/>
            </a:avLst>
          </a:prstGeom>
          <a:solidFill>
            <a:srgbClr val="F5A7B3">
              <a:alpha val="33730"/>
            </a:srgbClr>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89" name="Google Shape;189;p17"/>
          <p:cNvSpPr/>
          <p:nvPr/>
        </p:nvSpPr>
        <p:spPr>
          <a:xfrm>
            <a:off x="313290" y="2362200"/>
            <a:ext cx="1997400" cy="2261700"/>
          </a:xfrm>
          <a:prstGeom prst="roundRect">
            <a:avLst>
              <a:gd name="adj" fmla="val 16667"/>
            </a:avLst>
          </a:prstGeom>
          <a:solidFill>
            <a:schemeClr val="accent2">
              <a:alpha val="33730"/>
            </a:schemeClr>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190" name="Google Shape;190;p17"/>
          <p:cNvSpPr txBox="1">
            <a:spLocks noGrp="1"/>
          </p:cNvSpPr>
          <p:nvPr>
            <p:ph type="title"/>
          </p:nvPr>
        </p:nvSpPr>
        <p:spPr>
          <a:xfrm>
            <a:off x="358774" y="339725"/>
            <a:ext cx="6518400" cy="341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400"/>
              <a:buFont typeface="Arial"/>
              <a:buNone/>
            </a:pPr>
            <a:r>
              <a:rPr lang="en"/>
              <a:t>Survey</a:t>
            </a:r>
            <a:endParaRPr/>
          </a:p>
        </p:txBody>
      </p:sp>
      <p:sp>
        <p:nvSpPr>
          <p:cNvPr id="192" name="Google Shape;192;p17"/>
          <p:cNvSpPr txBox="1"/>
          <p:nvPr/>
        </p:nvSpPr>
        <p:spPr>
          <a:xfrm>
            <a:off x="358774" y="999067"/>
            <a:ext cx="8069100" cy="715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350">
                <a:solidFill>
                  <a:schemeClr val="dk1"/>
                </a:solidFill>
                <a:latin typeface="Arial"/>
                <a:ea typeface="Arial"/>
                <a:cs typeface="Arial"/>
                <a:sym typeface="Arial"/>
              </a:rPr>
              <a:t>We ran a survey through July and August 2020, which drew 93 responses.</a:t>
            </a:r>
            <a:endParaRPr/>
          </a:p>
          <a:p>
            <a:pPr marL="0" marR="0" lvl="0" indent="0" algn="l" rtl="0">
              <a:spcBef>
                <a:spcPts val="0"/>
              </a:spcBef>
              <a:spcAft>
                <a:spcPts val="0"/>
              </a:spcAft>
              <a:buNone/>
            </a:pPr>
            <a:r>
              <a:rPr lang="en" sz="1350">
                <a:solidFill>
                  <a:schemeClr val="dk1"/>
                </a:solidFill>
                <a:latin typeface="Arial"/>
                <a:ea typeface="Arial"/>
                <a:cs typeface="Arial"/>
                <a:sym typeface="Arial"/>
              </a:rPr>
              <a:t>75% from the UK, 70% from research institutions, with the rest drawn from a range of community groups.	</a:t>
            </a:r>
            <a:r>
              <a:rPr lang="en" sz="1350" i="1">
                <a:solidFill>
                  <a:schemeClr val="dk1"/>
                </a:solidFill>
                <a:latin typeface="Arial"/>
                <a:ea typeface="Arial"/>
                <a:cs typeface="Arial"/>
                <a:sym typeface="Arial"/>
              </a:rPr>
              <a:t>Read more at https://repository.jisc.ac.uk/8107/</a:t>
            </a:r>
            <a:endParaRPr sz="1350">
              <a:solidFill>
                <a:schemeClr val="dk1"/>
              </a:solidFill>
              <a:latin typeface="Arial"/>
              <a:ea typeface="Arial"/>
              <a:cs typeface="Arial"/>
              <a:sym typeface="Arial"/>
            </a:endParaRPr>
          </a:p>
        </p:txBody>
      </p:sp>
      <p:grpSp>
        <p:nvGrpSpPr>
          <p:cNvPr id="193" name="Google Shape;193;p17"/>
          <p:cNvGrpSpPr/>
          <p:nvPr/>
        </p:nvGrpSpPr>
        <p:grpSpPr>
          <a:xfrm>
            <a:off x="664215" y="1829585"/>
            <a:ext cx="7607281" cy="338700"/>
            <a:chOff x="664215" y="1939653"/>
            <a:chExt cx="7607281" cy="338700"/>
          </a:xfrm>
        </p:grpSpPr>
        <p:sp>
          <p:nvSpPr>
            <p:cNvPr id="194" name="Google Shape;194;p17"/>
            <p:cNvSpPr txBox="1"/>
            <p:nvPr/>
          </p:nvSpPr>
          <p:spPr>
            <a:xfrm>
              <a:off x="3654376" y="1939653"/>
              <a:ext cx="16269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a:solidFill>
                    <a:schemeClr val="dk1"/>
                  </a:solidFill>
                  <a:latin typeface="Arial"/>
                  <a:ea typeface="Arial"/>
                  <a:cs typeface="Arial"/>
                  <a:sym typeface="Arial"/>
                </a:rPr>
                <a:t>KEY FINDINGS</a:t>
              </a:r>
              <a:endParaRPr/>
            </a:p>
          </p:txBody>
        </p:sp>
        <p:cxnSp>
          <p:nvCxnSpPr>
            <p:cNvPr id="195" name="Google Shape;195;p17"/>
            <p:cNvCxnSpPr/>
            <p:nvPr/>
          </p:nvCxnSpPr>
          <p:spPr>
            <a:xfrm>
              <a:off x="664215" y="2089694"/>
              <a:ext cx="2953800" cy="0"/>
            </a:xfrm>
            <a:prstGeom prst="straightConnector1">
              <a:avLst/>
            </a:prstGeom>
            <a:noFill/>
            <a:ln w="9525" cap="flat" cmpd="sng">
              <a:solidFill>
                <a:schemeClr val="accent1"/>
              </a:solidFill>
              <a:prstDash val="solid"/>
              <a:miter lim="800000"/>
              <a:headEnd type="none" w="sm" len="sm"/>
              <a:tailEnd type="none" w="sm" len="sm"/>
            </a:ln>
          </p:spPr>
        </p:cxnSp>
        <p:cxnSp>
          <p:nvCxnSpPr>
            <p:cNvPr id="196" name="Google Shape;196;p17"/>
            <p:cNvCxnSpPr/>
            <p:nvPr/>
          </p:nvCxnSpPr>
          <p:spPr>
            <a:xfrm>
              <a:off x="5317696" y="2089694"/>
              <a:ext cx="2953800" cy="0"/>
            </a:xfrm>
            <a:prstGeom prst="straightConnector1">
              <a:avLst/>
            </a:prstGeom>
            <a:noFill/>
            <a:ln w="9525" cap="flat" cmpd="sng">
              <a:solidFill>
                <a:schemeClr val="accent1"/>
              </a:solidFill>
              <a:prstDash val="solid"/>
              <a:miter lim="800000"/>
              <a:headEnd type="none" w="sm" len="sm"/>
              <a:tailEnd type="none" w="sm" len="sm"/>
            </a:ln>
          </p:spPr>
        </p:cxnSp>
      </p:grpSp>
      <p:sp>
        <p:nvSpPr>
          <p:cNvPr id="197" name="Google Shape;197;p17"/>
          <p:cNvSpPr txBox="1"/>
          <p:nvPr/>
        </p:nvSpPr>
        <p:spPr>
          <a:xfrm>
            <a:off x="748728" y="2530543"/>
            <a:ext cx="9927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Adoption</a:t>
            </a:r>
            <a:endParaRPr/>
          </a:p>
        </p:txBody>
      </p:sp>
      <p:sp>
        <p:nvSpPr>
          <p:cNvPr id="198" name="Google Shape;198;p17"/>
          <p:cNvSpPr txBox="1"/>
          <p:nvPr/>
        </p:nvSpPr>
        <p:spPr>
          <a:xfrm>
            <a:off x="432632" y="3037440"/>
            <a:ext cx="1624800" cy="1200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The technical burden and costs of integration are too high, and the perceived value of PIDs is too low. </a:t>
            </a:r>
            <a:endParaRPr sz="1200">
              <a:solidFill>
                <a:schemeClr val="dk1"/>
              </a:solidFill>
              <a:latin typeface="Arial"/>
              <a:ea typeface="Arial"/>
              <a:cs typeface="Arial"/>
              <a:sym typeface="Arial"/>
            </a:endParaRPr>
          </a:p>
        </p:txBody>
      </p:sp>
      <p:sp>
        <p:nvSpPr>
          <p:cNvPr id="199" name="Google Shape;199;p17"/>
          <p:cNvSpPr txBox="1"/>
          <p:nvPr/>
        </p:nvSpPr>
        <p:spPr>
          <a:xfrm>
            <a:off x="2953816" y="2530543"/>
            <a:ext cx="10407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Metadata</a:t>
            </a:r>
            <a:endParaRPr/>
          </a:p>
        </p:txBody>
      </p:sp>
      <p:sp>
        <p:nvSpPr>
          <p:cNvPr id="200" name="Google Shape;200;p17"/>
          <p:cNvSpPr txBox="1"/>
          <p:nvPr/>
        </p:nvSpPr>
        <p:spPr>
          <a:xfrm>
            <a:off x="2604038" y="3037440"/>
            <a:ext cx="1740300" cy="1385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Metadata needs to be predictably present, contain more consistent elements, and be reliably maintained and updated.</a:t>
            </a:r>
            <a:endParaRPr sz="1200">
              <a:solidFill>
                <a:schemeClr val="dk1"/>
              </a:solidFill>
              <a:latin typeface="Arial"/>
              <a:ea typeface="Arial"/>
              <a:cs typeface="Arial"/>
              <a:sym typeface="Arial"/>
            </a:endParaRPr>
          </a:p>
        </p:txBody>
      </p:sp>
      <p:sp>
        <p:nvSpPr>
          <p:cNvPr id="201" name="Google Shape;201;p17"/>
          <p:cNvSpPr txBox="1"/>
          <p:nvPr/>
        </p:nvSpPr>
        <p:spPr>
          <a:xfrm>
            <a:off x="5206793" y="2530543"/>
            <a:ext cx="9252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Benefits</a:t>
            </a:r>
            <a:endParaRPr/>
          </a:p>
        </p:txBody>
      </p:sp>
      <p:sp>
        <p:nvSpPr>
          <p:cNvPr id="202" name="Google Shape;202;p17"/>
          <p:cNvSpPr txBox="1"/>
          <p:nvPr/>
        </p:nvSpPr>
        <p:spPr>
          <a:xfrm>
            <a:off x="4857035" y="3054115"/>
            <a:ext cx="1624800" cy="1569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PIDs are desired across the sector for their potential to enable better interoperability and data re-use for reporting and analysis.</a:t>
            </a:r>
            <a:endParaRPr sz="1200">
              <a:solidFill>
                <a:schemeClr val="dk1"/>
              </a:solidFill>
              <a:latin typeface="Arial"/>
              <a:ea typeface="Arial"/>
              <a:cs typeface="Arial"/>
              <a:sym typeface="Arial"/>
            </a:endParaRPr>
          </a:p>
        </p:txBody>
      </p:sp>
      <p:sp>
        <p:nvSpPr>
          <p:cNvPr id="203" name="Google Shape;203;p17"/>
          <p:cNvSpPr txBox="1"/>
          <p:nvPr/>
        </p:nvSpPr>
        <p:spPr>
          <a:xfrm>
            <a:off x="7327336" y="2530543"/>
            <a:ext cx="981300" cy="33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600" i="1">
                <a:solidFill>
                  <a:schemeClr val="dk1"/>
                </a:solidFill>
                <a:latin typeface="Arial"/>
                <a:ea typeface="Arial"/>
                <a:cs typeface="Arial"/>
                <a:sym typeface="Arial"/>
              </a:rPr>
              <a:t>Priorities</a:t>
            </a:r>
            <a:endParaRPr/>
          </a:p>
        </p:txBody>
      </p:sp>
      <p:sp>
        <p:nvSpPr>
          <p:cNvPr id="204" name="Google Shape;204;p17"/>
          <p:cNvSpPr txBox="1"/>
          <p:nvPr/>
        </p:nvSpPr>
        <p:spPr>
          <a:xfrm>
            <a:off x="7005630" y="3037297"/>
            <a:ext cx="1624800" cy="1385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Arial"/>
                <a:ea typeface="Arial"/>
                <a:cs typeface="Arial"/>
                <a:sym typeface="Arial"/>
              </a:rPr>
              <a:t>Respondents want to see PIDs being used optimally in funding systems, content platforms which host research outputs, and RIM tools.</a:t>
            </a:r>
            <a:endParaRPr sz="1200">
              <a:solidFill>
                <a:schemeClr val="dk1"/>
              </a:solidFill>
              <a:latin typeface="Arial"/>
              <a:ea typeface="Arial"/>
              <a:cs typeface="Arial"/>
              <a:sym typeface="Arial"/>
            </a:endParaRPr>
          </a:p>
        </p:txBody>
      </p:sp>
      <p:pic>
        <p:nvPicPr>
          <p:cNvPr id="205" name="Google Shape;205;p17"/>
          <p:cNvPicPr preferRelativeResize="0"/>
          <p:nvPr/>
        </p:nvPicPr>
        <p:blipFill>
          <a:blip r:embed="rId3">
            <a:alphaModFix/>
          </a:blip>
          <a:stretch>
            <a:fillRect/>
          </a:stretch>
        </p:blipFill>
        <p:spPr>
          <a:xfrm>
            <a:off x="6635700" y="4694350"/>
            <a:ext cx="1704974" cy="218856"/>
          </a:xfrm>
          <a:prstGeom prst="rect">
            <a:avLst/>
          </a:prstGeom>
          <a:noFill/>
          <a:ln>
            <a:noFill/>
          </a:ln>
        </p:spPr>
      </p:pic>
    </p:spTree>
  </p:cSld>
  <p:clrMapOvr>
    <a:masterClrMapping/>
  </p:clrMapOvr>
</p:sld>
</file>

<file path=ppt/theme/theme1.xml><?xml version="1.0" encoding="utf-8"?>
<a:theme xmlns:a="http://schemas.openxmlformats.org/drawingml/2006/main" name="1_PALE YELLOW">
  <a:themeElements>
    <a:clrScheme name="JISC REBRAND PALETTE 2018">
      <a:dk1>
        <a:srgbClr val="000000"/>
      </a:dk1>
      <a:lt1>
        <a:srgbClr val="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1587</Words>
  <Application>Microsoft Office PowerPoint</Application>
  <PresentationFormat>On-screen Show (16:9)</PresentationFormat>
  <Paragraphs>158</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Trebuchet MS</vt:lpstr>
      <vt:lpstr>1_PALE YELLOW</vt:lpstr>
      <vt:lpstr>Positive People Present their Persistent Pursuit of Practically Perfect PID Partnerships at </vt:lpstr>
      <vt:lpstr>Why does the UK need a PID roadmap now?</vt:lpstr>
      <vt:lpstr>PowerPoint Presentation</vt:lpstr>
      <vt:lpstr>Developing a PID Roadmap</vt:lpstr>
      <vt:lpstr>Identifying priorities based on workflows</vt:lpstr>
      <vt:lpstr>Five priority PIDs</vt:lpstr>
      <vt:lpstr>Our research</vt:lpstr>
      <vt:lpstr>Focus groups</vt:lpstr>
      <vt:lpstr>Survey</vt:lpstr>
      <vt:lpstr>PowerPoint Presentation</vt:lpstr>
      <vt:lpstr>PowerPoint Presentation</vt:lpstr>
      <vt:lpstr>PowerPoint Presentation</vt:lpstr>
      <vt:lpstr>PowerPoint Presentation</vt:lpstr>
      <vt:lpstr>PowerPoint Presentation</vt:lpstr>
      <vt:lpstr>PowerPoint Presentation</vt:lpstr>
      <vt:lpstr>Our approach</vt:lpstr>
      <vt:lpstr>Bringing the community together</vt:lpstr>
      <vt:lpstr>Bringing the community together</vt:lpstr>
      <vt:lpstr>Bringing the community together</vt:lpstr>
      <vt:lpstr>Bringing the community together</vt:lpstr>
      <vt:lpstr>Bringing the community together</vt:lpstr>
      <vt:lpstr>Turning our discoveries into actions</vt:lpstr>
      <vt:lpstr>Setting up the multi-PID Consortium </vt:lpstr>
      <vt:lpstr>Interventions and integrations</vt:lpstr>
      <vt:lpstr>Internationalising our work</vt:lpstr>
      <vt:lpstr>Stay in touch with the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UK PID Roadmap Project</dc:title>
  <cp:lastModifiedBy>Josh Brown</cp:lastModifiedBy>
  <cp:revision>1</cp:revision>
  <dcterms:modified xsi:type="dcterms:W3CDTF">2021-01-28T09:48:40Z</dcterms:modified>
</cp:coreProperties>
</file>